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8"/>
  </p:notesMasterIdLst>
  <p:sldIdLst>
    <p:sldId id="256" r:id="rId2"/>
    <p:sldId id="369" r:id="rId3"/>
    <p:sldId id="399" r:id="rId4"/>
    <p:sldId id="412" r:id="rId5"/>
    <p:sldId id="350" r:id="rId6"/>
    <p:sldId id="290" r:id="rId7"/>
    <p:sldId id="370" r:id="rId8"/>
    <p:sldId id="685" r:id="rId9"/>
    <p:sldId id="367" r:id="rId10"/>
    <p:sldId id="354" r:id="rId11"/>
    <p:sldId id="374" r:id="rId12"/>
    <p:sldId id="386" r:id="rId13"/>
    <p:sldId id="413" r:id="rId14"/>
    <p:sldId id="269" r:id="rId15"/>
    <p:sldId id="371" r:id="rId16"/>
    <p:sldId id="686" r:id="rId17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3249" autoAdjust="0"/>
  </p:normalViewPr>
  <p:slideViewPr>
    <p:cSldViewPr>
      <p:cViewPr varScale="1">
        <p:scale>
          <a:sx n="127" d="100"/>
          <a:sy n="127" d="100"/>
        </p:scale>
        <p:origin x="1164" y="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7CB7AC4-8EDE-432E-B8EE-3928A6DF0CDD}" type="doc">
      <dgm:prSet loTypeId="urn:microsoft.com/office/officeart/2005/8/layout/vList3" loCatId="list" qsTypeId="urn:microsoft.com/office/officeart/2005/8/quickstyle/simple1" qsCatId="simple" csTypeId="urn:microsoft.com/office/officeart/2005/8/colors/accent1_2" csCatId="accent1" phldr="1"/>
      <dgm:spPr/>
    </dgm:pt>
    <dgm:pt modelId="{8FE9C6D8-E559-4098-85C1-6CE74BAD04A8}">
      <dgm:prSet phldrT="[Текст]"/>
      <dgm:spPr>
        <a:solidFill>
          <a:schemeClr val="accent1">
            <a:lumMod val="40000"/>
            <a:lumOff val="6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ОКС (ЭКМП)</a:t>
          </a:r>
        </a:p>
      </dgm:t>
    </dgm:pt>
    <dgm:pt modelId="{30D2B47C-0A3C-4FC9-AD96-F3722BB56AFE}" type="parTrans" cxnId="{E6A8A3D5-BAD6-496C-81C9-742A49E052A5}">
      <dgm:prSet/>
      <dgm:spPr/>
      <dgm:t>
        <a:bodyPr/>
        <a:lstStyle/>
        <a:p>
          <a:endParaRPr lang="ru-RU"/>
        </a:p>
      </dgm:t>
    </dgm:pt>
    <dgm:pt modelId="{DB67E8BD-F8D0-4977-8F54-F61FA513AD65}" type="sibTrans" cxnId="{E6A8A3D5-BAD6-496C-81C9-742A49E052A5}">
      <dgm:prSet/>
      <dgm:spPr/>
      <dgm:t>
        <a:bodyPr/>
        <a:lstStyle/>
        <a:p>
          <a:endParaRPr lang="ru-RU"/>
        </a:p>
      </dgm:t>
    </dgm:pt>
    <dgm:pt modelId="{3B743F03-44D5-4A8C-BD31-4AA9E2D68BC9}">
      <dgm:prSet phldrT="[Текст]"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Перелом шейки бедра (ЭКМП)</a:t>
          </a:r>
        </a:p>
      </dgm:t>
    </dgm:pt>
    <dgm:pt modelId="{0B5AAD23-522A-4705-9A98-428877F41BEF}" type="parTrans" cxnId="{2D76666A-D6C9-42C8-802E-A445E80416F4}">
      <dgm:prSet/>
      <dgm:spPr/>
      <dgm:t>
        <a:bodyPr/>
        <a:lstStyle/>
        <a:p>
          <a:endParaRPr lang="ru-RU"/>
        </a:p>
      </dgm:t>
    </dgm:pt>
    <dgm:pt modelId="{EA09F509-2264-40C7-BC3B-CE074781CDB9}" type="sibTrans" cxnId="{2D76666A-D6C9-42C8-802E-A445E80416F4}">
      <dgm:prSet/>
      <dgm:spPr/>
      <dgm:t>
        <a:bodyPr/>
        <a:lstStyle/>
        <a:p>
          <a:endParaRPr lang="ru-RU"/>
        </a:p>
      </dgm:t>
    </dgm:pt>
    <dgm:pt modelId="{786BA397-AAEB-468F-B715-D2F5794CDFB6}">
      <dgm:prSet phldrT="[Текст]"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ЭКО (ЭКМП)</a:t>
          </a:r>
        </a:p>
      </dgm:t>
    </dgm:pt>
    <dgm:pt modelId="{FB4D9B98-CDA7-4C82-BB18-E183F30ED031}" type="parTrans" cxnId="{AED9FE51-A0E9-4FD4-B164-043ED7BC5595}">
      <dgm:prSet/>
      <dgm:spPr/>
      <dgm:t>
        <a:bodyPr/>
        <a:lstStyle/>
        <a:p>
          <a:endParaRPr lang="ru-RU"/>
        </a:p>
      </dgm:t>
    </dgm:pt>
    <dgm:pt modelId="{394B86B3-0388-43E2-BB31-8FA6A9C17DDB}" type="sibTrans" cxnId="{AED9FE51-A0E9-4FD4-B164-043ED7BC5595}">
      <dgm:prSet/>
      <dgm:spPr/>
      <dgm:t>
        <a:bodyPr/>
        <a:lstStyle/>
        <a:p>
          <a:endParaRPr lang="ru-RU"/>
        </a:p>
      </dgm:t>
    </dgm:pt>
    <dgm:pt modelId="{A19A3359-C59F-4555-8DE4-EB32505A9D0C}">
      <dgm:prSet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ОНКОЛОГИЯ (ХТ) (МЭЭ/ЭКМП)</a:t>
          </a:r>
        </a:p>
      </dgm:t>
    </dgm:pt>
    <dgm:pt modelId="{838C13EB-B2AF-44A4-A87A-B1A2C15A6CD2}" type="parTrans" cxnId="{6CCC2B57-C1EE-44AF-B35B-A4F016728057}">
      <dgm:prSet/>
      <dgm:spPr/>
      <dgm:t>
        <a:bodyPr/>
        <a:lstStyle/>
        <a:p>
          <a:endParaRPr lang="ru-RU"/>
        </a:p>
      </dgm:t>
    </dgm:pt>
    <dgm:pt modelId="{1A8AE201-395D-49BE-872E-FB5AA3751ACD}" type="sibTrans" cxnId="{6CCC2B57-C1EE-44AF-B35B-A4F016728057}">
      <dgm:prSet/>
      <dgm:spPr/>
      <dgm:t>
        <a:bodyPr/>
        <a:lstStyle/>
        <a:p>
          <a:endParaRPr lang="ru-RU"/>
        </a:p>
      </dgm:t>
    </dgm:pt>
    <dgm:pt modelId="{8D8D7D36-E8DC-41A5-8DF1-369385B809A0}">
      <dgm:prSet/>
      <dgm:spPr>
        <a:solidFill>
          <a:schemeClr val="accent1">
            <a:lumMod val="40000"/>
            <a:lumOff val="6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Оценка своевременности оказания МП при ЗНО, сопровождающаяся выраженным болевым синдромом (ЭКМП)</a:t>
          </a:r>
        </a:p>
      </dgm:t>
    </dgm:pt>
    <dgm:pt modelId="{7516B89C-E9C8-41FC-8A99-E6B313952CB6}" type="parTrans" cxnId="{D965BAB4-ECD2-46D5-817E-D8F9F91F2BE9}">
      <dgm:prSet/>
      <dgm:spPr/>
      <dgm:t>
        <a:bodyPr/>
        <a:lstStyle/>
        <a:p>
          <a:endParaRPr lang="ru-RU"/>
        </a:p>
      </dgm:t>
    </dgm:pt>
    <dgm:pt modelId="{3A3EDB2A-3B73-4F8C-BED5-5E5653F7B5E5}" type="sibTrans" cxnId="{D965BAB4-ECD2-46D5-817E-D8F9F91F2BE9}">
      <dgm:prSet/>
      <dgm:spPr/>
      <dgm:t>
        <a:bodyPr/>
        <a:lstStyle/>
        <a:p>
          <a:endParaRPr lang="ru-RU"/>
        </a:p>
      </dgm:t>
    </dgm:pt>
    <dgm:pt modelId="{4B08CFD6-2769-4B8E-93C7-B6F54229DD70}">
      <dgm:prSet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Сахарный диабет (МЭЭ/ЭКМП)</a:t>
          </a:r>
        </a:p>
      </dgm:t>
    </dgm:pt>
    <dgm:pt modelId="{76EA9579-E049-4139-93D1-722751151414}" type="parTrans" cxnId="{A89D8539-6ACE-4306-B894-272DDEDB1543}">
      <dgm:prSet/>
      <dgm:spPr/>
      <dgm:t>
        <a:bodyPr/>
        <a:lstStyle/>
        <a:p>
          <a:endParaRPr lang="ru-RU"/>
        </a:p>
      </dgm:t>
    </dgm:pt>
    <dgm:pt modelId="{79E50E18-FA35-442F-B414-F03CF9E7DDAD}" type="sibTrans" cxnId="{A89D8539-6ACE-4306-B894-272DDEDB1543}">
      <dgm:prSet/>
      <dgm:spPr/>
      <dgm:t>
        <a:bodyPr/>
        <a:lstStyle/>
        <a:p>
          <a:endParaRPr lang="ru-RU"/>
        </a:p>
      </dgm:t>
    </dgm:pt>
    <dgm:pt modelId="{E4579C54-369F-4F5C-9901-BA00BD69F780}">
      <dgm:prSet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Непрофильная госпитализация (ЭКМП)</a:t>
          </a:r>
        </a:p>
      </dgm:t>
    </dgm:pt>
    <dgm:pt modelId="{5BF74EB9-21D0-4D86-B8A0-461D29920DD2}" type="parTrans" cxnId="{28DE4E4B-6894-43A9-ABCE-411A7107C194}">
      <dgm:prSet/>
      <dgm:spPr/>
      <dgm:t>
        <a:bodyPr/>
        <a:lstStyle/>
        <a:p>
          <a:endParaRPr lang="ru-RU"/>
        </a:p>
      </dgm:t>
    </dgm:pt>
    <dgm:pt modelId="{2709E195-84E4-4411-A973-BC960B0F0B0A}" type="sibTrans" cxnId="{28DE4E4B-6894-43A9-ABCE-411A7107C194}">
      <dgm:prSet/>
      <dgm:spPr/>
      <dgm:t>
        <a:bodyPr/>
        <a:lstStyle/>
        <a:p>
          <a:endParaRPr lang="ru-RU"/>
        </a:p>
      </dgm:t>
    </dgm:pt>
    <dgm:pt modelId="{22EE5108-7B57-462C-9E1C-E23240FCC459}">
      <dgm:prSet/>
      <dgm:spPr>
        <a:solidFill>
          <a:schemeClr val="accent1">
            <a:lumMod val="40000"/>
            <a:lumOff val="60000"/>
          </a:schemeClr>
        </a:solidFill>
      </dgm:spPr>
      <dgm:t>
        <a:bodyPr/>
        <a:lstStyle/>
        <a:p>
          <a:r>
            <a:rPr lang="ru-RU" dirty="0">
              <a:solidFill>
                <a:schemeClr val="tx2"/>
              </a:solidFill>
            </a:rPr>
            <a:t>ОНМК (ЭКМП)</a:t>
          </a:r>
        </a:p>
      </dgm:t>
    </dgm:pt>
    <dgm:pt modelId="{3CAF2DBE-D58F-43C1-BD8C-787ABB0E0E04}" type="parTrans" cxnId="{91B73242-1542-4137-9C34-D6F1A8203B86}">
      <dgm:prSet/>
      <dgm:spPr/>
      <dgm:t>
        <a:bodyPr/>
        <a:lstStyle/>
        <a:p>
          <a:endParaRPr lang="ru-RU"/>
        </a:p>
      </dgm:t>
    </dgm:pt>
    <dgm:pt modelId="{8F2E8B22-DB3E-4A01-A892-8449570F03E3}" type="sibTrans" cxnId="{91B73242-1542-4137-9C34-D6F1A8203B86}">
      <dgm:prSet/>
      <dgm:spPr/>
      <dgm:t>
        <a:bodyPr/>
        <a:lstStyle/>
        <a:p>
          <a:endParaRPr lang="ru-RU"/>
        </a:p>
      </dgm:t>
    </dgm:pt>
    <dgm:pt modelId="{8540315F-3DC6-4874-8A36-5C7DB5E6655A}" type="pres">
      <dgm:prSet presAssocID="{17CB7AC4-8EDE-432E-B8EE-3928A6DF0CDD}" presName="linearFlow" presStyleCnt="0">
        <dgm:presLayoutVars>
          <dgm:dir/>
          <dgm:resizeHandles val="exact"/>
        </dgm:presLayoutVars>
      </dgm:prSet>
      <dgm:spPr/>
    </dgm:pt>
    <dgm:pt modelId="{51F4468F-917B-4D26-BA05-C529EDD30102}" type="pres">
      <dgm:prSet presAssocID="{8FE9C6D8-E559-4098-85C1-6CE74BAD04A8}" presName="composite" presStyleCnt="0"/>
      <dgm:spPr/>
    </dgm:pt>
    <dgm:pt modelId="{56570C75-4901-4CE6-9324-8F97A1A46EE6}" type="pres">
      <dgm:prSet presAssocID="{8FE9C6D8-E559-4098-85C1-6CE74BAD04A8}" presName="imgShp" presStyleLbl="fgImgPlace1" presStyleIdx="0" presStyleCnt="8"/>
      <dgm:spPr/>
    </dgm:pt>
    <dgm:pt modelId="{850952A1-89A1-4E1D-8489-329A34B133D9}" type="pres">
      <dgm:prSet presAssocID="{8FE9C6D8-E559-4098-85C1-6CE74BAD04A8}" presName="txShp" presStyleLbl="node1" presStyleIdx="0" presStyleCnt="8">
        <dgm:presLayoutVars>
          <dgm:bulletEnabled val="1"/>
        </dgm:presLayoutVars>
      </dgm:prSet>
      <dgm:spPr/>
    </dgm:pt>
    <dgm:pt modelId="{77721E6E-5145-4C1E-9624-140AF99CA039}" type="pres">
      <dgm:prSet presAssocID="{DB67E8BD-F8D0-4977-8F54-F61FA513AD65}" presName="spacing" presStyleCnt="0"/>
      <dgm:spPr/>
    </dgm:pt>
    <dgm:pt modelId="{0AB37FF9-863D-4308-B154-173088C2905C}" type="pres">
      <dgm:prSet presAssocID="{22EE5108-7B57-462C-9E1C-E23240FCC459}" presName="composite" presStyleCnt="0"/>
      <dgm:spPr/>
    </dgm:pt>
    <dgm:pt modelId="{B543F3DD-0813-4883-951F-45EFF37A4C32}" type="pres">
      <dgm:prSet presAssocID="{22EE5108-7B57-462C-9E1C-E23240FCC459}" presName="imgShp" presStyleLbl="fgImgPlace1" presStyleIdx="1" presStyleCnt="8"/>
      <dgm:spPr/>
    </dgm:pt>
    <dgm:pt modelId="{3B5379B5-1426-4DEF-AD0D-DE48B5C41201}" type="pres">
      <dgm:prSet presAssocID="{22EE5108-7B57-462C-9E1C-E23240FCC459}" presName="txShp" presStyleLbl="node1" presStyleIdx="1" presStyleCnt="8">
        <dgm:presLayoutVars>
          <dgm:bulletEnabled val="1"/>
        </dgm:presLayoutVars>
      </dgm:prSet>
      <dgm:spPr/>
    </dgm:pt>
    <dgm:pt modelId="{844EB073-6A7F-4B90-A3EA-372940DB2D8A}" type="pres">
      <dgm:prSet presAssocID="{8F2E8B22-DB3E-4A01-A892-8449570F03E3}" presName="spacing" presStyleCnt="0"/>
      <dgm:spPr/>
    </dgm:pt>
    <dgm:pt modelId="{169DA28E-0215-44C5-B3C7-65E8CC09BC4D}" type="pres">
      <dgm:prSet presAssocID="{E4579C54-369F-4F5C-9901-BA00BD69F780}" presName="composite" presStyleCnt="0"/>
      <dgm:spPr/>
    </dgm:pt>
    <dgm:pt modelId="{3159FD74-A51F-43C7-8CA0-62970A55CE44}" type="pres">
      <dgm:prSet presAssocID="{E4579C54-369F-4F5C-9901-BA00BD69F780}" presName="imgShp" presStyleLbl="fgImgPlace1" presStyleIdx="2" presStyleCnt="8"/>
      <dgm:spPr/>
    </dgm:pt>
    <dgm:pt modelId="{18B72124-81A7-4626-B1BF-87DF0D4DAFF2}" type="pres">
      <dgm:prSet presAssocID="{E4579C54-369F-4F5C-9901-BA00BD69F780}" presName="txShp" presStyleLbl="node1" presStyleIdx="2" presStyleCnt="8" custLinFactNeighborX="447" custLinFactNeighborY="-548">
        <dgm:presLayoutVars>
          <dgm:bulletEnabled val="1"/>
        </dgm:presLayoutVars>
      </dgm:prSet>
      <dgm:spPr/>
    </dgm:pt>
    <dgm:pt modelId="{74422654-AF73-4C82-91F1-4F381CD91544}" type="pres">
      <dgm:prSet presAssocID="{2709E195-84E4-4411-A973-BC960B0F0B0A}" presName="spacing" presStyleCnt="0"/>
      <dgm:spPr/>
    </dgm:pt>
    <dgm:pt modelId="{CA6D7899-2651-4BE7-AB51-BFE179872E08}" type="pres">
      <dgm:prSet presAssocID="{4B08CFD6-2769-4B8E-93C7-B6F54229DD70}" presName="composite" presStyleCnt="0"/>
      <dgm:spPr/>
    </dgm:pt>
    <dgm:pt modelId="{26BFDA6D-64CF-4651-8B23-EADA9152D5B0}" type="pres">
      <dgm:prSet presAssocID="{4B08CFD6-2769-4B8E-93C7-B6F54229DD70}" presName="imgShp" presStyleLbl="fgImgPlace1" presStyleIdx="3" presStyleCnt="8"/>
      <dgm:spPr/>
    </dgm:pt>
    <dgm:pt modelId="{BF2983CD-7D68-4AB8-982A-6B0DD5D1979F}" type="pres">
      <dgm:prSet presAssocID="{4B08CFD6-2769-4B8E-93C7-B6F54229DD70}" presName="txShp" presStyleLbl="node1" presStyleIdx="3" presStyleCnt="8">
        <dgm:presLayoutVars>
          <dgm:bulletEnabled val="1"/>
        </dgm:presLayoutVars>
      </dgm:prSet>
      <dgm:spPr/>
    </dgm:pt>
    <dgm:pt modelId="{2ADEDD32-215F-44F1-A6EE-E7AD8A2F5AF4}" type="pres">
      <dgm:prSet presAssocID="{79E50E18-FA35-442F-B414-F03CF9E7DDAD}" presName="spacing" presStyleCnt="0"/>
      <dgm:spPr/>
    </dgm:pt>
    <dgm:pt modelId="{72D549E6-8934-467A-90CE-C64D35F0079C}" type="pres">
      <dgm:prSet presAssocID="{3B743F03-44D5-4A8C-BD31-4AA9E2D68BC9}" presName="composite" presStyleCnt="0"/>
      <dgm:spPr/>
    </dgm:pt>
    <dgm:pt modelId="{A4341165-BCBC-4544-874E-19379FF4A06F}" type="pres">
      <dgm:prSet presAssocID="{3B743F03-44D5-4A8C-BD31-4AA9E2D68BC9}" presName="imgShp" presStyleLbl="fgImgPlace1" presStyleIdx="4" presStyleCnt="8"/>
      <dgm:spPr/>
    </dgm:pt>
    <dgm:pt modelId="{2FC6C051-8E97-4171-8605-7BF7CAB20FD2}" type="pres">
      <dgm:prSet presAssocID="{3B743F03-44D5-4A8C-BD31-4AA9E2D68BC9}" presName="txShp" presStyleLbl="node1" presStyleIdx="4" presStyleCnt="8">
        <dgm:presLayoutVars>
          <dgm:bulletEnabled val="1"/>
        </dgm:presLayoutVars>
      </dgm:prSet>
      <dgm:spPr/>
    </dgm:pt>
    <dgm:pt modelId="{A054B3E2-ADB9-4533-B5F0-853F451570B3}" type="pres">
      <dgm:prSet presAssocID="{EA09F509-2264-40C7-BC3B-CE074781CDB9}" presName="spacing" presStyleCnt="0"/>
      <dgm:spPr/>
    </dgm:pt>
    <dgm:pt modelId="{FF99B923-E604-4E74-BBD8-294BB2269685}" type="pres">
      <dgm:prSet presAssocID="{786BA397-AAEB-468F-B715-D2F5794CDFB6}" presName="composite" presStyleCnt="0"/>
      <dgm:spPr/>
    </dgm:pt>
    <dgm:pt modelId="{696C0500-603A-4F10-A01E-182D731EF8FF}" type="pres">
      <dgm:prSet presAssocID="{786BA397-AAEB-468F-B715-D2F5794CDFB6}" presName="imgShp" presStyleLbl="fgImgPlace1" presStyleIdx="5" presStyleCnt="8"/>
      <dgm:spPr/>
    </dgm:pt>
    <dgm:pt modelId="{7C45A210-C42B-43F4-87C5-5295FB4C5F39}" type="pres">
      <dgm:prSet presAssocID="{786BA397-AAEB-468F-B715-D2F5794CDFB6}" presName="txShp" presStyleLbl="node1" presStyleIdx="5" presStyleCnt="8">
        <dgm:presLayoutVars>
          <dgm:bulletEnabled val="1"/>
        </dgm:presLayoutVars>
      </dgm:prSet>
      <dgm:spPr/>
    </dgm:pt>
    <dgm:pt modelId="{B5FB358E-C016-4C7F-8CFD-0CC08C89AE9C}" type="pres">
      <dgm:prSet presAssocID="{394B86B3-0388-43E2-BB31-8FA6A9C17DDB}" presName="spacing" presStyleCnt="0"/>
      <dgm:spPr/>
    </dgm:pt>
    <dgm:pt modelId="{A5DABE39-20F0-476C-BC04-EE55C553ACD6}" type="pres">
      <dgm:prSet presAssocID="{A19A3359-C59F-4555-8DE4-EB32505A9D0C}" presName="composite" presStyleCnt="0"/>
      <dgm:spPr/>
    </dgm:pt>
    <dgm:pt modelId="{9D5D80AF-8406-4199-BAE2-456264990DBF}" type="pres">
      <dgm:prSet presAssocID="{A19A3359-C59F-4555-8DE4-EB32505A9D0C}" presName="imgShp" presStyleLbl="fgImgPlace1" presStyleIdx="6" presStyleCnt="8"/>
      <dgm:spPr/>
    </dgm:pt>
    <dgm:pt modelId="{D76F89A2-7C09-4B12-BE4A-D2D8F7046667}" type="pres">
      <dgm:prSet presAssocID="{A19A3359-C59F-4555-8DE4-EB32505A9D0C}" presName="txShp" presStyleLbl="node1" presStyleIdx="6" presStyleCnt="8">
        <dgm:presLayoutVars>
          <dgm:bulletEnabled val="1"/>
        </dgm:presLayoutVars>
      </dgm:prSet>
      <dgm:spPr/>
    </dgm:pt>
    <dgm:pt modelId="{1018524D-1458-49B9-9DC8-9CFCC67BE3D3}" type="pres">
      <dgm:prSet presAssocID="{1A8AE201-395D-49BE-872E-FB5AA3751ACD}" presName="spacing" presStyleCnt="0"/>
      <dgm:spPr/>
    </dgm:pt>
    <dgm:pt modelId="{488EC7A2-F830-4CA2-8DB8-C8BF0197BCA4}" type="pres">
      <dgm:prSet presAssocID="{8D8D7D36-E8DC-41A5-8DF1-369385B809A0}" presName="composite" presStyleCnt="0"/>
      <dgm:spPr/>
    </dgm:pt>
    <dgm:pt modelId="{2C265095-C8D2-47A4-871A-D9736980F15B}" type="pres">
      <dgm:prSet presAssocID="{8D8D7D36-E8DC-41A5-8DF1-369385B809A0}" presName="imgShp" presStyleLbl="fgImgPlace1" presStyleIdx="7" presStyleCnt="8"/>
      <dgm:spPr/>
    </dgm:pt>
    <dgm:pt modelId="{25003993-C98B-4572-91BC-F00BF25B9623}" type="pres">
      <dgm:prSet presAssocID="{8D8D7D36-E8DC-41A5-8DF1-369385B809A0}" presName="txShp" presStyleLbl="node1" presStyleIdx="7" presStyleCnt="8">
        <dgm:presLayoutVars>
          <dgm:bulletEnabled val="1"/>
        </dgm:presLayoutVars>
      </dgm:prSet>
      <dgm:spPr/>
    </dgm:pt>
  </dgm:ptLst>
  <dgm:cxnLst>
    <dgm:cxn modelId="{2A538105-9EB2-4C72-8F97-B8475AFD3F00}" type="presOf" srcId="{22EE5108-7B57-462C-9E1C-E23240FCC459}" destId="{3B5379B5-1426-4DEF-AD0D-DE48B5C41201}" srcOrd="0" destOrd="0" presId="urn:microsoft.com/office/officeart/2005/8/layout/vList3"/>
    <dgm:cxn modelId="{A89D8539-6ACE-4306-B894-272DDEDB1543}" srcId="{17CB7AC4-8EDE-432E-B8EE-3928A6DF0CDD}" destId="{4B08CFD6-2769-4B8E-93C7-B6F54229DD70}" srcOrd="3" destOrd="0" parTransId="{76EA9579-E049-4139-93D1-722751151414}" sibTransId="{79E50E18-FA35-442F-B414-F03CF9E7DDAD}"/>
    <dgm:cxn modelId="{91B73242-1542-4137-9C34-D6F1A8203B86}" srcId="{17CB7AC4-8EDE-432E-B8EE-3928A6DF0CDD}" destId="{22EE5108-7B57-462C-9E1C-E23240FCC459}" srcOrd="1" destOrd="0" parTransId="{3CAF2DBE-D58F-43C1-BD8C-787ABB0E0E04}" sibTransId="{8F2E8B22-DB3E-4A01-A892-8449570F03E3}"/>
    <dgm:cxn modelId="{E8940264-2CBD-48F9-83E1-18521D8C9ADC}" type="presOf" srcId="{A19A3359-C59F-4555-8DE4-EB32505A9D0C}" destId="{D76F89A2-7C09-4B12-BE4A-D2D8F7046667}" srcOrd="0" destOrd="0" presId="urn:microsoft.com/office/officeart/2005/8/layout/vList3"/>
    <dgm:cxn modelId="{2D76666A-D6C9-42C8-802E-A445E80416F4}" srcId="{17CB7AC4-8EDE-432E-B8EE-3928A6DF0CDD}" destId="{3B743F03-44D5-4A8C-BD31-4AA9E2D68BC9}" srcOrd="4" destOrd="0" parTransId="{0B5AAD23-522A-4705-9A98-428877F41BEF}" sibTransId="{EA09F509-2264-40C7-BC3B-CE074781CDB9}"/>
    <dgm:cxn modelId="{28DE4E4B-6894-43A9-ABCE-411A7107C194}" srcId="{17CB7AC4-8EDE-432E-B8EE-3928A6DF0CDD}" destId="{E4579C54-369F-4F5C-9901-BA00BD69F780}" srcOrd="2" destOrd="0" parTransId="{5BF74EB9-21D0-4D86-B8A0-461D29920DD2}" sibTransId="{2709E195-84E4-4411-A973-BC960B0F0B0A}"/>
    <dgm:cxn modelId="{AED9FE51-A0E9-4FD4-B164-043ED7BC5595}" srcId="{17CB7AC4-8EDE-432E-B8EE-3928A6DF0CDD}" destId="{786BA397-AAEB-468F-B715-D2F5794CDFB6}" srcOrd="5" destOrd="0" parTransId="{FB4D9B98-CDA7-4C82-BB18-E183F30ED031}" sibTransId="{394B86B3-0388-43E2-BB31-8FA6A9C17DDB}"/>
    <dgm:cxn modelId="{3A4CE252-D805-4A64-98A2-C72FB7F23D5A}" type="presOf" srcId="{8FE9C6D8-E559-4098-85C1-6CE74BAD04A8}" destId="{850952A1-89A1-4E1D-8489-329A34B133D9}" srcOrd="0" destOrd="0" presId="urn:microsoft.com/office/officeart/2005/8/layout/vList3"/>
    <dgm:cxn modelId="{6CCC2B57-C1EE-44AF-B35B-A4F016728057}" srcId="{17CB7AC4-8EDE-432E-B8EE-3928A6DF0CDD}" destId="{A19A3359-C59F-4555-8DE4-EB32505A9D0C}" srcOrd="6" destOrd="0" parTransId="{838C13EB-B2AF-44A4-A87A-B1A2C15A6CD2}" sibTransId="{1A8AE201-395D-49BE-872E-FB5AA3751ACD}"/>
    <dgm:cxn modelId="{480A3280-8C9A-478A-8DC7-91B9A33228F6}" type="presOf" srcId="{E4579C54-369F-4F5C-9901-BA00BD69F780}" destId="{18B72124-81A7-4626-B1BF-87DF0D4DAFF2}" srcOrd="0" destOrd="0" presId="urn:microsoft.com/office/officeart/2005/8/layout/vList3"/>
    <dgm:cxn modelId="{13763789-FDA4-44F2-A7B5-8B95417A9F30}" type="presOf" srcId="{786BA397-AAEB-468F-B715-D2F5794CDFB6}" destId="{7C45A210-C42B-43F4-87C5-5295FB4C5F39}" srcOrd="0" destOrd="0" presId="urn:microsoft.com/office/officeart/2005/8/layout/vList3"/>
    <dgm:cxn modelId="{D965BAB4-ECD2-46D5-817E-D8F9F91F2BE9}" srcId="{17CB7AC4-8EDE-432E-B8EE-3928A6DF0CDD}" destId="{8D8D7D36-E8DC-41A5-8DF1-369385B809A0}" srcOrd="7" destOrd="0" parTransId="{7516B89C-E9C8-41FC-8A99-E6B313952CB6}" sibTransId="{3A3EDB2A-3B73-4F8C-BED5-5E5653F7B5E5}"/>
    <dgm:cxn modelId="{E296D6BE-661C-42D7-A77A-9C54A072782A}" type="presOf" srcId="{4B08CFD6-2769-4B8E-93C7-B6F54229DD70}" destId="{BF2983CD-7D68-4AB8-982A-6B0DD5D1979F}" srcOrd="0" destOrd="0" presId="urn:microsoft.com/office/officeart/2005/8/layout/vList3"/>
    <dgm:cxn modelId="{E6A8A3D5-BAD6-496C-81C9-742A49E052A5}" srcId="{17CB7AC4-8EDE-432E-B8EE-3928A6DF0CDD}" destId="{8FE9C6D8-E559-4098-85C1-6CE74BAD04A8}" srcOrd="0" destOrd="0" parTransId="{30D2B47C-0A3C-4FC9-AD96-F3722BB56AFE}" sibTransId="{DB67E8BD-F8D0-4977-8F54-F61FA513AD65}"/>
    <dgm:cxn modelId="{AEB17CD8-B96F-4765-8CE4-79EAA68C1A2B}" type="presOf" srcId="{3B743F03-44D5-4A8C-BD31-4AA9E2D68BC9}" destId="{2FC6C051-8E97-4171-8605-7BF7CAB20FD2}" srcOrd="0" destOrd="0" presId="urn:microsoft.com/office/officeart/2005/8/layout/vList3"/>
    <dgm:cxn modelId="{58A7DCDC-FBB5-41AB-B793-9C81A012E15E}" type="presOf" srcId="{17CB7AC4-8EDE-432E-B8EE-3928A6DF0CDD}" destId="{8540315F-3DC6-4874-8A36-5C7DB5E6655A}" srcOrd="0" destOrd="0" presId="urn:microsoft.com/office/officeart/2005/8/layout/vList3"/>
    <dgm:cxn modelId="{D16E50E5-5A36-4EF2-A272-04C0F19F238A}" type="presOf" srcId="{8D8D7D36-E8DC-41A5-8DF1-369385B809A0}" destId="{25003993-C98B-4572-91BC-F00BF25B9623}" srcOrd="0" destOrd="0" presId="urn:microsoft.com/office/officeart/2005/8/layout/vList3"/>
    <dgm:cxn modelId="{B925CFA9-F878-4335-A045-7A815012EA08}" type="presParOf" srcId="{8540315F-3DC6-4874-8A36-5C7DB5E6655A}" destId="{51F4468F-917B-4D26-BA05-C529EDD30102}" srcOrd="0" destOrd="0" presId="urn:microsoft.com/office/officeart/2005/8/layout/vList3"/>
    <dgm:cxn modelId="{6365E1DF-049E-4BA1-8315-0F7EBBC3552A}" type="presParOf" srcId="{51F4468F-917B-4D26-BA05-C529EDD30102}" destId="{56570C75-4901-4CE6-9324-8F97A1A46EE6}" srcOrd="0" destOrd="0" presId="urn:microsoft.com/office/officeart/2005/8/layout/vList3"/>
    <dgm:cxn modelId="{6E16B26F-0D21-43F3-8D90-A7DFE50F10A8}" type="presParOf" srcId="{51F4468F-917B-4D26-BA05-C529EDD30102}" destId="{850952A1-89A1-4E1D-8489-329A34B133D9}" srcOrd="1" destOrd="0" presId="urn:microsoft.com/office/officeart/2005/8/layout/vList3"/>
    <dgm:cxn modelId="{9670743C-6853-466F-AE16-723EB94B0F63}" type="presParOf" srcId="{8540315F-3DC6-4874-8A36-5C7DB5E6655A}" destId="{77721E6E-5145-4C1E-9624-140AF99CA039}" srcOrd="1" destOrd="0" presId="urn:microsoft.com/office/officeart/2005/8/layout/vList3"/>
    <dgm:cxn modelId="{E5969D02-0D5E-4B77-BF13-47AE95DD2653}" type="presParOf" srcId="{8540315F-3DC6-4874-8A36-5C7DB5E6655A}" destId="{0AB37FF9-863D-4308-B154-173088C2905C}" srcOrd="2" destOrd="0" presId="urn:microsoft.com/office/officeart/2005/8/layout/vList3"/>
    <dgm:cxn modelId="{8E948A90-E2C0-48F4-9899-40B2379E8E63}" type="presParOf" srcId="{0AB37FF9-863D-4308-B154-173088C2905C}" destId="{B543F3DD-0813-4883-951F-45EFF37A4C32}" srcOrd="0" destOrd="0" presId="urn:microsoft.com/office/officeart/2005/8/layout/vList3"/>
    <dgm:cxn modelId="{64105966-15DD-42FF-BA71-F5764B4DD7A9}" type="presParOf" srcId="{0AB37FF9-863D-4308-B154-173088C2905C}" destId="{3B5379B5-1426-4DEF-AD0D-DE48B5C41201}" srcOrd="1" destOrd="0" presId="urn:microsoft.com/office/officeart/2005/8/layout/vList3"/>
    <dgm:cxn modelId="{574A740D-0255-4ED8-BECA-6C493E0FB198}" type="presParOf" srcId="{8540315F-3DC6-4874-8A36-5C7DB5E6655A}" destId="{844EB073-6A7F-4B90-A3EA-372940DB2D8A}" srcOrd="3" destOrd="0" presId="urn:microsoft.com/office/officeart/2005/8/layout/vList3"/>
    <dgm:cxn modelId="{56964653-FF3A-4A74-B814-139CFFC532C8}" type="presParOf" srcId="{8540315F-3DC6-4874-8A36-5C7DB5E6655A}" destId="{169DA28E-0215-44C5-B3C7-65E8CC09BC4D}" srcOrd="4" destOrd="0" presId="urn:microsoft.com/office/officeart/2005/8/layout/vList3"/>
    <dgm:cxn modelId="{50BABF00-46E7-4381-B625-52967299CA30}" type="presParOf" srcId="{169DA28E-0215-44C5-B3C7-65E8CC09BC4D}" destId="{3159FD74-A51F-43C7-8CA0-62970A55CE44}" srcOrd="0" destOrd="0" presId="urn:microsoft.com/office/officeart/2005/8/layout/vList3"/>
    <dgm:cxn modelId="{B2797604-C6B7-425A-9BF1-A2EDBA2A1304}" type="presParOf" srcId="{169DA28E-0215-44C5-B3C7-65E8CC09BC4D}" destId="{18B72124-81A7-4626-B1BF-87DF0D4DAFF2}" srcOrd="1" destOrd="0" presId="urn:microsoft.com/office/officeart/2005/8/layout/vList3"/>
    <dgm:cxn modelId="{781A564A-2544-46FB-880A-6081A9153218}" type="presParOf" srcId="{8540315F-3DC6-4874-8A36-5C7DB5E6655A}" destId="{74422654-AF73-4C82-91F1-4F381CD91544}" srcOrd="5" destOrd="0" presId="urn:microsoft.com/office/officeart/2005/8/layout/vList3"/>
    <dgm:cxn modelId="{B93A1D19-E37F-4EA6-A02C-CA977A93A3D5}" type="presParOf" srcId="{8540315F-3DC6-4874-8A36-5C7DB5E6655A}" destId="{CA6D7899-2651-4BE7-AB51-BFE179872E08}" srcOrd="6" destOrd="0" presId="urn:microsoft.com/office/officeart/2005/8/layout/vList3"/>
    <dgm:cxn modelId="{7DDF5DCA-E774-4F65-A7F2-17813F2853CC}" type="presParOf" srcId="{CA6D7899-2651-4BE7-AB51-BFE179872E08}" destId="{26BFDA6D-64CF-4651-8B23-EADA9152D5B0}" srcOrd="0" destOrd="0" presId="urn:microsoft.com/office/officeart/2005/8/layout/vList3"/>
    <dgm:cxn modelId="{35970750-41E2-44C9-B6E3-A360F4DE54D3}" type="presParOf" srcId="{CA6D7899-2651-4BE7-AB51-BFE179872E08}" destId="{BF2983CD-7D68-4AB8-982A-6B0DD5D1979F}" srcOrd="1" destOrd="0" presId="urn:microsoft.com/office/officeart/2005/8/layout/vList3"/>
    <dgm:cxn modelId="{56C2CFEE-7E3D-48E5-8A89-6D4DEC5E50D6}" type="presParOf" srcId="{8540315F-3DC6-4874-8A36-5C7DB5E6655A}" destId="{2ADEDD32-215F-44F1-A6EE-E7AD8A2F5AF4}" srcOrd="7" destOrd="0" presId="urn:microsoft.com/office/officeart/2005/8/layout/vList3"/>
    <dgm:cxn modelId="{EB78BA17-071B-48A1-82EA-E0CC757C41EE}" type="presParOf" srcId="{8540315F-3DC6-4874-8A36-5C7DB5E6655A}" destId="{72D549E6-8934-467A-90CE-C64D35F0079C}" srcOrd="8" destOrd="0" presId="urn:microsoft.com/office/officeart/2005/8/layout/vList3"/>
    <dgm:cxn modelId="{575E7A8D-9807-4B90-B3AB-6DC56F3F18A7}" type="presParOf" srcId="{72D549E6-8934-467A-90CE-C64D35F0079C}" destId="{A4341165-BCBC-4544-874E-19379FF4A06F}" srcOrd="0" destOrd="0" presId="urn:microsoft.com/office/officeart/2005/8/layout/vList3"/>
    <dgm:cxn modelId="{3756CAB4-0F12-4ECB-BD57-F0D3711BB1F5}" type="presParOf" srcId="{72D549E6-8934-467A-90CE-C64D35F0079C}" destId="{2FC6C051-8E97-4171-8605-7BF7CAB20FD2}" srcOrd="1" destOrd="0" presId="urn:microsoft.com/office/officeart/2005/8/layout/vList3"/>
    <dgm:cxn modelId="{3C46378E-C6D2-4663-B97F-9AD4754A44FC}" type="presParOf" srcId="{8540315F-3DC6-4874-8A36-5C7DB5E6655A}" destId="{A054B3E2-ADB9-4533-B5F0-853F451570B3}" srcOrd="9" destOrd="0" presId="urn:microsoft.com/office/officeart/2005/8/layout/vList3"/>
    <dgm:cxn modelId="{1F4E6242-FD00-43F6-AB40-E96ED87660BA}" type="presParOf" srcId="{8540315F-3DC6-4874-8A36-5C7DB5E6655A}" destId="{FF99B923-E604-4E74-BBD8-294BB2269685}" srcOrd="10" destOrd="0" presId="urn:microsoft.com/office/officeart/2005/8/layout/vList3"/>
    <dgm:cxn modelId="{05EF3335-ACDC-4C7C-B543-DC8B6173D04A}" type="presParOf" srcId="{FF99B923-E604-4E74-BBD8-294BB2269685}" destId="{696C0500-603A-4F10-A01E-182D731EF8FF}" srcOrd="0" destOrd="0" presId="urn:microsoft.com/office/officeart/2005/8/layout/vList3"/>
    <dgm:cxn modelId="{88F6875D-9E0F-49E7-8090-C9AF17A44FA8}" type="presParOf" srcId="{FF99B923-E604-4E74-BBD8-294BB2269685}" destId="{7C45A210-C42B-43F4-87C5-5295FB4C5F39}" srcOrd="1" destOrd="0" presId="urn:microsoft.com/office/officeart/2005/8/layout/vList3"/>
    <dgm:cxn modelId="{73673F2D-0BBE-47D2-A3CE-E5319BA2C404}" type="presParOf" srcId="{8540315F-3DC6-4874-8A36-5C7DB5E6655A}" destId="{B5FB358E-C016-4C7F-8CFD-0CC08C89AE9C}" srcOrd="11" destOrd="0" presId="urn:microsoft.com/office/officeart/2005/8/layout/vList3"/>
    <dgm:cxn modelId="{EF590303-7416-4F63-B00E-468C2512A0A7}" type="presParOf" srcId="{8540315F-3DC6-4874-8A36-5C7DB5E6655A}" destId="{A5DABE39-20F0-476C-BC04-EE55C553ACD6}" srcOrd="12" destOrd="0" presId="urn:microsoft.com/office/officeart/2005/8/layout/vList3"/>
    <dgm:cxn modelId="{B494C3D9-1F64-4D3F-84BC-36EFA4E0D8F1}" type="presParOf" srcId="{A5DABE39-20F0-476C-BC04-EE55C553ACD6}" destId="{9D5D80AF-8406-4199-BAE2-456264990DBF}" srcOrd="0" destOrd="0" presId="urn:microsoft.com/office/officeart/2005/8/layout/vList3"/>
    <dgm:cxn modelId="{488740FF-7732-4F24-B083-CE0486EA7759}" type="presParOf" srcId="{A5DABE39-20F0-476C-BC04-EE55C553ACD6}" destId="{D76F89A2-7C09-4B12-BE4A-D2D8F7046667}" srcOrd="1" destOrd="0" presId="urn:microsoft.com/office/officeart/2005/8/layout/vList3"/>
    <dgm:cxn modelId="{8E549277-7AAC-4347-B312-79D9E410226E}" type="presParOf" srcId="{8540315F-3DC6-4874-8A36-5C7DB5E6655A}" destId="{1018524D-1458-49B9-9DC8-9CFCC67BE3D3}" srcOrd="13" destOrd="0" presId="urn:microsoft.com/office/officeart/2005/8/layout/vList3"/>
    <dgm:cxn modelId="{FA8AB861-568F-4A12-9F64-88EED6F65AFF}" type="presParOf" srcId="{8540315F-3DC6-4874-8A36-5C7DB5E6655A}" destId="{488EC7A2-F830-4CA2-8DB8-C8BF0197BCA4}" srcOrd="14" destOrd="0" presId="urn:microsoft.com/office/officeart/2005/8/layout/vList3"/>
    <dgm:cxn modelId="{669158F4-6161-46C3-846D-D1E51B8FCA85}" type="presParOf" srcId="{488EC7A2-F830-4CA2-8DB8-C8BF0197BCA4}" destId="{2C265095-C8D2-47A4-871A-D9736980F15B}" srcOrd="0" destOrd="0" presId="urn:microsoft.com/office/officeart/2005/8/layout/vList3"/>
    <dgm:cxn modelId="{643F6E51-FAC3-4B28-967E-841639839318}" type="presParOf" srcId="{488EC7A2-F830-4CA2-8DB8-C8BF0197BCA4}" destId="{25003993-C98B-4572-91BC-F00BF25B9623}" srcOrd="1" destOrd="0" presId="urn:microsoft.com/office/officeart/2005/8/layout/vList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50952A1-89A1-4E1D-8489-329A34B133D9}">
      <dsp:nvSpPr>
        <dsp:cNvPr id="0" name=""/>
        <dsp:cNvSpPr/>
      </dsp:nvSpPr>
      <dsp:spPr>
        <a:xfrm rot="10800000">
          <a:off x="1629871" y="2272"/>
          <a:ext cx="5889894" cy="585304"/>
        </a:xfrm>
        <a:prstGeom prst="homePlat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ОКС (ЭКМП)</a:t>
          </a:r>
        </a:p>
      </dsp:txBody>
      <dsp:txXfrm rot="10800000">
        <a:off x="1776197" y="2272"/>
        <a:ext cx="5743568" cy="585304"/>
      </dsp:txXfrm>
    </dsp:sp>
    <dsp:sp modelId="{56570C75-4901-4CE6-9324-8F97A1A46EE6}">
      <dsp:nvSpPr>
        <dsp:cNvPr id="0" name=""/>
        <dsp:cNvSpPr/>
      </dsp:nvSpPr>
      <dsp:spPr>
        <a:xfrm>
          <a:off x="1337218" y="2272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B5379B5-1426-4DEF-AD0D-DE48B5C41201}">
      <dsp:nvSpPr>
        <dsp:cNvPr id="0" name=""/>
        <dsp:cNvSpPr/>
      </dsp:nvSpPr>
      <dsp:spPr>
        <a:xfrm rot="10800000">
          <a:off x="1629871" y="762295"/>
          <a:ext cx="5889894" cy="585304"/>
        </a:xfrm>
        <a:prstGeom prst="homePlat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ОНМК (ЭКМП)</a:t>
          </a:r>
        </a:p>
      </dsp:txBody>
      <dsp:txXfrm rot="10800000">
        <a:off x="1776197" y="762295"/>
        <a:ext cx="5743568" cy="585304"/>
      </dsp:txXfrm>
    </dsp:sp>
    <dsp:sp modelId="{B543F3DD-0813-4883-951F-45EFF37A4C32}">
      <dsp:nvSpPr>
        <dsp:cNvPr id="0" name=""/>
        <dsp:cNvSpPr/>
      </dsp:nvSpPr>
      <dsp:spPr>
        <a:xfrm>
          <a:off x="1337218" y="762295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8B72124-81A7-4626-B1BF-87DF0D4DAFF2}">
      <dsp:nvSpPr>
        <dsp:cNvPr id="0" name=""/>
        <dsp:cNvSpPr/>
      </dsp:nvSpPr>
      <dsp:spPr>
        <a:xfrm rot="10800000">
          <a:off x="1656198" y="1519110"/>
          <a:ext cx="5889894" cy="585304"/>
        </a:xfrm>
        <a:prstGeom prst="homePlate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Непрофильная госпитализация (ЭКМП)</a:t>
          </a:r>
        </a:p>
      </dsp:txBody>
      <dsp:txXfrm rot="10800000">
        <a:off x="1802524" y="1519110"/>
        <a:ext cx="5743568" cy="585304"/>
      </dsp:txXfrm>
    </dsp:sp>
    <dsp:sp modelId="{3159FD74-A51F-43C7-8CA0-62970A55CE44}">
      <dsp:nvSpPr>
        <dsp:cNvPr id="0" name=""/>
        <dsp:cNvSpPr/>
      </dsp:nvSpPr>
      <dsp:spPr>
        <a:xfrm>
          <a:off x="1337218" y="1522318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F2983CD-7D68-4AB8-982A-6B0DD5D1979F}">
      <dsp:nvSpPr>
        <dsp:cNvPr id="0" name=""/>
        <dsp:cNvSpPr/>
      </dsp:nvSpPr>
      <dsp:spPr>
        <a:xfrm rot="10800000">
          <a:off x="1629871" y="2282340"/>
          <a:ext cx="5889894" cy="585304"/>
        </a:xfrm>
        <a:prstGeom prst="homePlate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Сахарный диабет (МЭЭ/ЭКМП)</a:t>
          </a:r>
        </a:p>
      </dsp:txBody>
      <dsp:txXfrm rot="10800000">
        <a:off x="1776197" y="2282340"/>
        <a:ext cx="5743568" cy="585304"/>
      </dsp:txXfrm>
    </dsp:sp>
    <dsp:sp modelId="{26BFDA6D-64CF-4651-8B23-EADA9152D5B0}">
      <dsp:nvSpPr>
        <dsp:cNvPr id="0" name=""/>
        <dsp:cNvSpPr/>
      </dsp:nvSpPr>
      <dsp:spPr>
        <a:xfrm>
          <a:off x="1337218" y="2282340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FC6C051-8E97-4171-8605-7BF7CAB20FD2}">
      <dsp:nvSpPr>
        <dsp:cNvPr id="0" name=""/>
        <dsp:cNvSpPr/>
      </dsp:nvSpPr>
      <dsp:spPr>
        <a:xfrm rot="10800000">
          <a:off x="1629871" y="3042363"/>
          <a:ext cx="5889894" cy="585304"/>
        </a:xfrm>
        <a:prstGeom prst="homePlate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Перелом шейки бедра (ЭКМП)</a:t>
          </a:r>
        </a:p>
      </dsp:txBody>
      <dsp:txXfrm rot="10800000">
        <a:off x="1776197" y="3042363"/>
        <a:ext cx="5743568" cy="585304"/>
      </dsp:txXfrm>
    </dsp:sp>
    <dsp:sp modelId="{A4341165-BCBC-4544-874E-19379FF4A06F}">
      <dsp:nvSpPr>
        <dsp:cNvPr id="0" name=""/>
        <dsp:cNvSpPr/>
      </dsp:nvSpPr>
      <dsp:spPr>
        <a:xfrm>
          <a:off x="1337218" y="3042363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C45A210-C42B-43F4-87C5-5295FB4C5F39}">
      <dsp:nvSpPr>
        <dsp:cNvPr id="0" name=""/>
        <dsp:cNvSpPr/>
      </dsp:nvSpPr>
      <dsp:spPr>
        <a:xfrm rot="10800000">
          <a:off x="1629871" y="3802386"/>
          <a:ext cx="5889894" cy="585304"/>
        </a:xfrm>
        <a:prstGeom prst="homePlate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ЭКО (ЭКМП)</a:t>
          </a:r>
        </a:p>
      </dsp:txBody>
      <dsp:txXfrm rot="10800000">
        <a:off x="1776197" y="3802386"/>
        <a:ext cx="5743568" cy="585304"/>
      </dsp:txXfrm>
    </dsp:sp>
    <dsp:sp modelId="{696C0500-603A-4F10-A01E-182D731EF8FF}">
      <dsp:nvSpPr>
        <dsp:cNvPr id="0" name=""/>
        <dsp:cNvSpPr/>
      </dsp:nvSpPr>
      <dsp:spPr>
        <a:xfrm>
          <a:off x="1337218" y="3802386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76F89A2-7C09-4B12-BE4A-D2D8F7046667}">
      <dsp:nvSpPr>
        <dsp:cNvPr id="0" name=""/>
        <dsp:cNvSpPr/>
      </dsp:nvSpPr>
      <dsp:spPr>
        <a:xfrm rot="10800000">
          <a:off x="1629871" y="4562408"/>
          <a:ext cx="5889894" cy="585304"/>
        </a:xfrm>
        <a:prstGeom prst="homePlate">
          <a:avLst/>
        </a:prstGeom>
        <a:solidFill>
          <a:schemeClr val="accent1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ОНКОЛОГИЯ (ХТ) (МЭЭ/ЭКМП)</a:t>
          </a:r>
        </a:p>
      </dsp:txBody>
      <dsp:txXfrm rot="10800000">
        <a:off x="1776197" y="4562408"/>
        <a:ext cx="5743568" cy="585304"/>
      </dsp:txXfrm>
    </dsp:sp>
    <dsp:sp modelId="{9D5D80AF-8406-4199-BAE2-456264990DBF}">
      <dsp:nvSpPr>
        <dsp:cNvPr id="0" name=""/>
        <dsp:cNvSpPr/>
      </dsp:nvSpPr>
      <dsp:spPr>
        <a:xfrm>
          <a:off x="1337218" y="4562408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003993-C98B-4572-91BC-F00BF25B9623}">
      <dsp:nvSpPr>
        <dsp:cNvPr id="0" name=""/>
        <dsp:cNvSpPr/>
      </dsp:nvSpPr>
      <dsp:spPr>
        <a:xfrm rot="10800000">
          <a:off x="1629871" y="5322431"/>
          <a:ext cx="5889894" cy="585304"/>
        </a:xfrm>
        <a:prstGeom prst="homePlat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8103" tIns="57150" rIns="10668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500" kern="1200" dirty="0">
              <a:solidFill>
                <a:schemeClr val="tx2"/>
              </a:solidFill>
            </a:rPr>
            <a:t>Оценка своевременности оказания МП при ЗНО, сопровождающаяся выраженным болевым синдромом (ЭКМП)</a:t>
          </a:r>
        </a:p>
      </dsp:txBody>
      <dsp:txXfrm rot="10800000">
        <a:off x="1776197" y="5322431"/>
        <a:ext cx="5743568" cy="585304"/>
      </dsp:txXfrm>
    </dsp:sp>
    <dsp:sp modelId="{2C265095-C8D2-47A4-871A-D9736980F15B}">
      <dsp:nvSpPr>
        <dsp:cNvPr id="0" name=""/>
        <dsp:cNvSpPr/>
      </dsp:nvSpPr>
      <dsp:spPr>
        <a:xfrm>
          <a:off x="1337218" y="5322431"/>
          <a:ext cx="585304" cy="585304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3">
  <dgm:title val=""/>
  <dgm:desc val=""/>
  <dgm:catLst>
    <dgm:cat type="list" pri="14000"/>
    <dgm:cat type="convert" pri="3000"/>
    <dgm:cat type="picture" pri="27000"/>
    <dgm:cat type="pictureconvert" pri="27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2"/>
          </a:xfrm>
          <a:prstGeom prst="rect">
            <a:avLst/>
          </a:prstGeom>
        </p:spPr>
        <p:txBody>
          <a:bodyPr vert="horz" lIns="91769" tIns="45885" rIns="91769" bIns="45885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60" cy="496332"/>
          </a:xfrm>
          <a:prstGeom prst="rect">
            <a:avLst/>
          </a:prstGeom>
        </p:spPr>
        <p:txBody>
          <a:bodyPr vert="horz" lIns="91769" tIns="45885" rIns="91769" bIns="45885" rtlCol="0"/>
          <a:lstStyle>
            <a:lvl1pPr algn="r">
              <a:defRPr sz="1200"/>
            </a:lvl1pPr>
          </a:lstStyle>
          <a:p>
            <a:fld id="{A7766425-E8F9-4EBC-8D3E-46D812D72869}" type="datetimeFigureOut">
              <a:rPr lang="ru-RU" smtClean="0"/>
              <a:pPr/>
              <a:t>10.12.2024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769" tIns="45885" rIns="91769" bIns="45885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769" tIns="45885" rIns="91769" bIns="45885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60" cy="496332"/>
          </a:xfrm>
          <a:prstGeom prst="rect">
            <a:avLst/>
          </a:prstGeom>
        </p:spPr>
        <p:txBody>
          <a:bodyPr vert="horz" lIns="91769" tIns="45885" rIns="91769" bIns="45885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60" cy="496332"/>
          </a:xfrm>
          <a:prstGeom prst="rect">
            <a:avLst/>
          </a:prstGeom>
        </p:spPr>
        <p:txBody>
          <a:bodyPr vert="horz" lIns="91769" tIns="45885" rIns="91769" bIns="45885" rtlCol="0" anchor="b"/>
          <a:lstStyle>
            <a:lvl1pPr algn="r">
              <a:defRPr sz="1200"/>
            </a:lvl1pPr>
          </a:lstStyle>
          <a:p>
            <a:fld id="{EE1FF4A4-54EC-490B-9DFF-7211447B438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72876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2</a:t>
            </a:fld>
            <a:endParaRPr lang="ru-RU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865BF7-2227-BD4C-A777-A4B516356F1D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58892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865BF7-2227-BD4C-A777-A4B516356F1D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94303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865BF7-2227-BD4C-A777-A4B516356F1D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865BF7-2227-BD4C-A777-A4B516356F1D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0782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3</a:t>
            </a:fld>
            <a:endParaRPr lang="ru-RU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660937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869950" y="738188"/>
            <a:ext cx="4908550" cy="3683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4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5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/>
              <a:t>6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869950" y="738188"/>
            <a:ext cx="4908550" cy="3683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7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869950" y="738188"/>
            <a:ext cx="4908550" cy="3683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8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011500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869950" y="738188"/>
            <a:ext cx="4908550" cy="3683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/>
              <a:t>9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6463" y="749300"/>
            <a:ext cx="4984750" cy="374015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5DC162-3401-4F10-B5F0-672F6A91BC48}" type="slidenum">
              <a:rPr lang="ru-RU" smtClean="0">
                <a:solidFill>
                  <a:prstClr val="black"/>
                </a:solidFill>
              </a:rPr>
              <a:pPr/>
              <a:t>10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05014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551B72-32AC-4E97-BA06-33ADCB3865B9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E69750-DEA9-4D7D-B25D-F8CE753122C1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B643F-EFFC-438C-87D7-5BFFB126A78A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9DA20E-07BD-46F5-8F17-F2BC4080E220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487922-23C2-4805-89CE-C9ADEC4ABD35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404CC-FC14-4199-B2FC-D9708864E9E5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477F9B-D5C5-4A78-B228-1C2E31E6ACA4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4CC1F3-11CB-4E59-AFE5-8A0F1F7DC717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7E7840-62B2-416A-96FD-8815BD6D3BA0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5EB09-461C-4D68-9A7C-5B8CD6C8B2CD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D2A6E-4D90-4A76-8139-D6F979E774D1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CFAE-0BF2-42F5-8048-CAA17B3AF7DC}" type="datetime1">
              <a:rPr lang="ru-RU" smtClean="0"/>
              <a:pPr/>
              <a:t>10.12.2024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Прямая соединительная линия 7"/>
          <p:cNvCxnSpPr/>
          <p:nvPr/>
        </p:nvCxnSpPr>
        <p:spPr>
          <a:xfrm flipV="1">
            <a:off x="187728" y="1459383"/>
            <a:ext cx="8516962" cy="2540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 flipV="1">
            <a:off x="314471" y="4424412"/>
            <a:ext cx="8493133" cy="1270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361653F6-0B9A-460C-8B77-657E830438AF}"/>
              </a:ext>
            </a:extLst>
          </p:cNvPr>
          <p:cNvSpPr txBox="1"/>
          <p:nvPr/>
        </p:nvSpPr>
        <p:spPr>
          <a:xfrm>
            <a:off x="4139952" y="5229200"/>
            <a:ext cx="4916520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i="1" dirty="0">
                <a:solidFill>
                  <a:schemeClr val="tx2">
                    <a:lumMod val="50000"/>
                  </a:schemeClr>
                </a:solidFill>
                <a:latin typeface="+mn-lt"/>
                <a:cs typeface="+mn-cs"/>
              </a:rPr>
              <a:t>Трушина Светлана Викторовна</a:t>
            </a: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i="1" dirty="0">
                <a:solidFill>
                  <a:schemeClr val="tx2">
                    <a:lumMod val="50000"/>
                  </a:schemeClr>
                </a:solidFill>
                <a:latin typeface="+mn-lt"/>
                <a:cs typeface="+mn-cs"/>
              </a:rPr>
              <a:t>начальник</a:t>
            </a:r>
            <a:r>
              <a:rPr lang="ru-RU" i="1" dirty="0">
                <a:solidFill>
                  <a:schemeClr val="tx2">
                    <a:lumMod val="50000"/>
                  </a:schemeClr>
                </a:solidFill>
              </a:rPr>
              <a:t> </a:t>
            </a:r>
            <a:r>
              <a:rPr lang="ru-RU" i="1" dirty="0">
                <a:solidFill>
                  <a:schemeClr val="tx2">
                    <a:lumMod val="50000"/>
                  </a:schemeClr>
                </a:solidFill>
                <a:latin typeface="+mn-lt"/>
                <a:cs typeface="+mn-cs"/>
              </a:rPr>
              <a:t>Управления </a:t>
            </a: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i="1" dirty="0">
                <a:solidFill>
                  <a:schemeClr val="tx2">
                    <a:lumMod val="50000"/>
                  </a:schemeClr>
                </a:solidFill>
                <a:latin typeface="+mn-lt"/>
                <a:cs typeface="+mn-cs"/>
              </a:rPr>
              <a:t>Организации ОМС</a:t>
            </a: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i="1" dirty="0">
                <a:solidFill>
                  <a:schemeClr val="tx2">
                    <a:lumMod val="50000"/>
                  </a:schemeClr>
                </a:solidFill>
              </a:rPr>
              <a:t>ТФОМС Московской области</a:t>
            </a:r>
            <a:endParaRPr lang="ru-RU" i="1" dirty="0">
              <a:solidFill>
                <a:schemeClr val="tx2">
                  <a:lumMod val="50000"/>
                </a:schemeClr>
              </a:solidFill>
              <a:latin typeface="+mn-lt"/>
              <a:cs typeface="+mn-cs"/>
            </a:endParaRP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i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60F1A8B6-45B4-49E4-997E-4BC9E3F38FC5}"/>
              </a:ext>
            </a:extLst>
          </p:cNvPr>
          <p:cNvSpPr/>
          <p:nvPr/>
        </p:nvSpPr>
        <p:spPr>
          <a:xfrm>
            <a:off x="333656" y="1704264"/>
            <a:ext cx="8784976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2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j-lt"/>
              </a:rPr>
              <a:t>﻿ПОРЯДОК</a:t>
            </a:r>
          </a:p>
          <a:p>
            <a:pPr algn="ctr"/>
            <a:r>
              <a:rPr lang="ru-RU" sz="32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j-lt"/>
              </a:rPr>
              <a:t>ПРОВЕДЕНИЯ КОНТРОЛЯ ОБЪЕМОВ, СРОКОВ, КАЧЕСТВА И УСЛОВИЙ ПРЕДОСТАВЛЕНИЯ МЕДИЦИНСКОЙ ПОМОЩИ ПО ОБЯЗАТЕЛЬНОМУ МЕДИЦИНСКОМУ СТРАХОВАНИЮ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251520" y="476672"/>
            <a:ext cx="8640960" cy="3323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80000"/>
              </a:lnSpc>
              <a:defRPr/>
            </a:pPr>
            <a:r>
              <a:rPr lang="ru-RU" sz="1950" b="1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РЕЗУЛЬТАТЫ экспертизы качества медицинской помощи</a:t>
            </a:r>
          </a:p>
        </p:txBody>
      </p:sp>
      <p:grpSp>
        <p:nvGrpSpPr>
          <p:cNvPr id="15" name="Группа 14"/>
          <p:cNvGrpSpPr/>
          <p:nvPr/>
        </p:nvGrpSpPr>
        <p:grpSpPr>
          <a:xfrm>
            <a:off x="1198738" y="2042263"/>
            <a:ext cx="6696744" cy="3979045"/>
            <a:chOff x="395069" y="3480326"/>
            <a:chExt cx="2370608" cy="2863674"/>
          </a:xfrm>
        </p:grpSpPr>
        <p:sp>
          <p:nvSpPr>
            <p:cNvPr id="20" name="TextBox 19"/>
            <p:cNvSpPr txBox="1"/>
            <p:nvPr/>
          </p:nvSpPr>
          <p:spPr>
            <a:xfrm>
              <a:off x="519562" y="3480326"/>
              <a:ext cx="2176117" cy="28573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Общая часть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I. ОБЩАЯ ЧАСТЬ.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Экспертом качества медицинской помощи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___________________________________________________________________________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(Ф.И.О. эксперта) или идентификационный номер)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 поручению ______________________________________________________________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                        (наименование направившей организации)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Поручение N _______________________________________________________________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 связи с _________________________________________________________________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                 (повод для проверки - жалоба, претензия и т.д.)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произведена  экспертиза  качества  медицинской  помощи  с  целью  выявления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нарушений прав застрахованного лица ______________________________________,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N полиса обязательного медицинского страхования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Место оказания медицинской помощи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___________________________________________________________________________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(наименование медицинской организации, отделения)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Ф.И.О. лечащего врача _____________________________________________________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Медицинская документация N 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учетно-отчетная документация N 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Период оказания медицинской помощи: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с "__" _________ 201_ г. по "__" __________ 201_ г.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Диагноз, установленный медицинской организацией ___________________________</a:t>
              </a:r>
            </a:p>
            <a:p>
              <a:pPr algn="ctr"/>
              <a:r>
                <a:rPr lang="ru-RU" sz="1050" b="1" dirty="0">
                  <a:solidFill>
                    <a:schemeClr val="accent1">
                      <a:lumMod val="50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</a:t>
              </a:r>
            </a:p>
          </p:txBody>
        </p:sp>
        <p:sp>
          <p:nvSpPr>
            <p:cNvPr id="24" name="Скругленный прямоугольник 23"/>
            <p:cNvSpPr/>
            <p:nvPr/>
          </p:nvSpPr>
          <p:spPr>
            <a:xfrm>
              <a:off x="395069" y="3480326"/>
              <a:ext cx="2370608" cy="2863674"/>
            </a:xfrm>
            <a:prstGeom prst="roundRect">
              <a:avLst/>
            </a:prstGeom>
            <a:noFill/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1350"/>
            </a:p>
          </p:txBody>
        </p:sp>
      </p:grp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5B8ED674-4774-4FA6-88D5-324E9DEA182A}"/>
              </a:ext>
            </a:extLst>
          </p:cNvPr>
          <p:cNvSpPr/>
          <p:nvPr/>
        </p:nvSpPr>
        <p:spPr>
          <a:xfrm>
            <a:off x="395536" y="937632"/>
            <a:ext cx="8208912" cy="50783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just"/>
            <a:r>
              <a:rPr lang="ru-RU" sz="1350" dirty="0">
                <a:latin typeface="Arial" panose="020B0604020202020204" pitchFamily="34" charset="0"/>
              </a:rPr>
              <a:t>По итогам экспертизы качества медицинской помощи экспертом составляется </a:t>
            </a:r>
            <a:r>
              <a:rPr lang="ru-RU" sz="1350" b="1" dirty="0">
                <a:latin typeface="Arial" panose="020B0604020202020204" pitchFamily="34" charset="0"/>
              </a:rPr>
              <a:t>экспертное заключение (протокол) о результатах экспертизы качества медицинской помощи</a:t>
            </a:r>
            <a:endParaRPr lang="ru-RU" sz="1350" dirty="0">
              <a:latin typeface="Arial" panose="020B0604020202020204" pitchFamily="34" charset="0"/>
            </a:endParaRPr>
          </a:p>
        </p:txBody>
      </p:sp>
      <p:sp>
        <p:nvSpPr>
          <p:cNvPr id="11" name="Номер слайда 1">
            <a:extLst>
              <a:ext uri="{FF2B5EF4-FFF2-40B4-BE49-F238E27FC236}">
                <a16:creationId xmlns:a16="http://schemas.microsoft.com/office/drawing/2014/main" id="{101C3E40-31BF-4DC0-B7D9-C38F2A3426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543800" y="5726907"/>
            <a:ext cx="1600200" cy="273844"/>
          </a:xfrm>
        </p:spPr>
        <p:txBody>
          <a:bodyPr/>
          <a:lstStyle/>
          <a:p>
            <a:fld id="{B19B0651-EE4F-4900-A07F-96A6BFA9D0F0}" type="slidenum">
              <a:rPr lang="ru-RU" smtClean="0">
                <a:latin typeface="Arial" panose="020B0604020202020204" pitchFamily="34" charset="0"/>
                <a:cs typeface="Arial" panose="020B0604020202020204" pitchFamily="34" charset="0"/>
              </a:rPr>
              <a:t>10</a:t>
            </a:fld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30883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ик 10"/>
          <p:cNvSpPr/>
          <p:nvPr/>
        </p:nvSpPr>
        <p:spPr>
          <a:xfrm>
            <a:off x="418398" y="1268732"/>
            <a:ext cx="8424936" cy="71688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I. </a:t>
            </a:r>
            <a:r>
              <a:rPr lang="ru-RU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СБОР ИНФОРМАЦИИ 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ru-RU" sz="135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распрос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135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физикальное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обследование, лабораторные и инструментальные исследования, консультации специалистов, консилиум)</a:t>
            </a:r>
          </a:p>
          <a:p>
            <a:pPr algn="ctr"/>
            <a:r>
              <a:rPr lang="ru-RU" sz="1350" b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Обоснование негативных следствий в сборе информации</a:t>
            </a:r>
          </a:p>
        </p:txBody>
      </p:sp>
      <p:sp>
        <p:nvSpPr>
          <p:cNvPr id="15" name="Прямоугольник 14"/>
          <p:cNvSpPr/>
          <p:nvPr/>
        </p:nvSpPr>
        <p:spPr>
          <a:xfrm>
            <a:off x="406414" y="2244638"/>
            <a:ext cx="8424936" cy="74127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II</a:t>
            </a:r>
            <a:r>
              <a:rPr lang="ru-RU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ДИАГНОЗ 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(формулировка, содержание, время постановки) основной, осложнение, сопутствующий</a:t>
            </a:r>
          </a:p>
          <a:p>
            <a:pPr algn="ctr"/>
            <a:r>
              <a:rPr lang="ru-RU" sz="1350" b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Обоснование негативных последствий ошибок в диагнозе</a:t>
            </a:r>
            <a:endParaRPr lang="ru-RU" sz="135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06414" y="3131187"/>
            <a:ext cx="8424936" cy="75608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III</a:t>
            </a:r>
            <a:r>
              <a:rPr lang="ru-RU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﻿ ОКАЗАНИЕ  МЕДИЦИНСКОЙ  ПОМОЩИ  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(в  том числе назначение лекарственных  препаратов и (или) медицинских изделий)</a:t>
            </a:r>
          </a:p>
          <a:p>
            <a:pPr algn="ctr"/>
            <a:r>
              <a:rPr lang="ru-RU" sz="1350" b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Обоснование негативных последствий ошибок в лечении</a:t>
            </a:r>
          </a:p>
        </p:txBody>
      </p:sp>
      <p:sp>
        <p:nvSpPr>
          <p:cNvPr id="19" name="Прямоугольник 18"/>
          <p:cNvSpPr/>
          <p:nvPr/>
        </p:nvSpPr>
        <p:spPr>
          <a:xfrm>
            <a:off x="406414" y="4274163"/>
            <a:ext cx="8424936" cy="74127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IV</a:t>
            </a:r>
            <a:r>
              <a:rPr lang="ru-RU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ПРЕЕМСТВЕННОСТЬ 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(обоснованность поступления, длительность лечения, перевод, содержание рекомендаций) </a:t>
            </a:r>
          </a:p>
          <a:p>
            <a:pPr algn="ctr"/>
            <a:r>
              <a:rPr lang="ru-RU" sz="1350" b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Обоснование негативных последствий</a:t>
            </a:r>
          </a:p>
        </p:txBody>
      </p:sp>
      <p:sp>
        <p:nvSpPr>
          <p:cNvPr id="21" name="Прямоугольник 20"/>
          <p:cNvSpPr/>
          <p:nvPr/>
        </p:nvSpPr>
        <p:spPr>
          <a:xfrm>
            <a:off x="359532" y="5274456"/>
            <a:ext cx="8424936" cy="73187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35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ЗАКЛЮЧЕНИЕ. </a:t>
            </a:r>
            <a:r>
              <a:rPr lang="ru-RU" sz="13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НАИБОЛЕЕ ЗНАЧИМЫЕ ОШИБКИ, ПОВЛИЯВШИЕ НА ИСХОД ЗАБОЛЕВАНИЯ.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FFD7948-0A14-4BEE-8310-6C212BBB7E3B}"/>
              </a:ext>
            </a:extLst>
          </p:cNvPr>
          <p:cNvSpPr txBox="1"/>
          <p:nvPr/>
        </p:nvSpPr>
        <p:spPr>
          <a:xfrm>
            <a:off x="839708" y="273107"/>
            <a:ext cx="8424936" cy="415498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algn="ctr">
              <a:lnSpc>
                <a:spcPts val="2500"/>
              </a:lnSpc>
              <a:defRPr sz="2000" b="1" cap="small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pPr>
              <a:lnSpc>
                <a:spcPct val="100000"/>
              </a:lnSpc>
            </a:pPr>
            <a:r>
              <a:rPr lang="ru-RU" sz="2100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Структура экспертного заключения</a:t>
            </a:r>
          </a:p>
        </p:txBody>
      </p:sp>
      <p:sp>
        <p:nvSpPr>
          <p:cNvPr id="10" name="AutoShape 2" descr="Картинки по запросу врач эксперт картинки">
            <a:extLst>
              <a:ext uri="{FF2B5EF4-FFF2-40B4-BE49-F238E27FC236}">
                <a16:creationId xmlns:a16="http://schemas.microsoft.com/office/drawing/2014/main" id="{13021A19-4836-4B42-975A-AB07A19C66C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681" y="748903"/>
            <a:ext cx="228600" cy="228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ru-RU" sz="1350"/>
          </a:p>
        </p:txBody>
      </p:sp>
      <p:sp>
        <p:nvSpPr>
          <p:cNvPr id="13" name="AutoShape 2" descr="https://ria56.ru/wp-content/uploads/2019/05/photo_2019-05-20_12-37-57.jpg">
            <a:extLst>
              <a:ext uri="{FF2B5EF4-FFF2-40B4-BE49-F238E27FC236}">
                <a16:creationId xmlns:a16="http://schemas.microsoft.com/office/drawing/2014/main" id="{7D2E4717-05D3-4EEF-AA8C-34353888B0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373981" y="863204"/>
            <a:ext cx="228600" cy="228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ru-RU" sz="1350"/>
          </a:p>
        </p:txBody>
      </p:sp>
      <p:cxnSp>
        <p:nvCxnSpPr>
          <p:cNvPr id="14" name="Прямая соединительная линия 13">
            <a:extLst>
              <a:ext uri="{FF2B5EF4-FFF2-40B4-BE49-F238E27FC236}">
                <a16:creationId xmlns:a16="http://schemas.microsoft.com/office/drawing/2014/main" id="{2BBECCC9-31CE-4965-A9EE-F410C9DCF6FB}"/>
              </a:ext>
            </a:extLst>
          </p:cNvPr>
          <p:cNvCxnSpPr/>
          <p:nvPr/>
        </p:nvCxnSpPr>
        <p:spPr>
          <a:xfrm>
            <a:off x="1683720" y="188640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6" name="Прямая соединительная линия 15">
            <a:extLst>
              <a:ext uri="{FF2B5EF4-FFF2-40B4-BE49-F238E27FC236}">
                <a16:creationId xmlns:a16="http://schemas.microsoft.com/office/drawing/2014/main" id="{5E921F73-0700-40CB-AFD0-28A9323F8156}"/>
              </a:ext>
            </a:extLst>
          </p:cNvPr>
          <p:cNvCxnSpPr>
            <a:cxnSpLocks/>
          </p:cNvCxnSpPr>
          <p:nvPr/>
        </p:nvCxnSpPr>
        <p:spPr>
          <a:xfrm flipV="1">
            <a:off x="1259681" y="740644"/>
            <a:ext cx="7752141" cy="3988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9714559"/>
      </p:ext>
    </p:extLst>
  </p:cSld>
  <p:clrMapOvr>
    <a:masterClrMapping/>
  </p:clrMapOvr>
  <p:transition>
    <p:fade thruBlk="1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40487"/>
              </p:ext>
            </p:extLst>
          </p:nvPr>
        </p:nvGraphicFramePr>
        <p:xfrm>
          <a:off x="361101" y="1721893"/>
          <a:ext cx="8478942" cy="46594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3001">
                  <a:extLst>
                    <a:ext uri="{9D8B030D-6E8A-4147-A177-3AD203B41FA5}">
                      <a16:colId xmlns:a16="http://schemas.microsoft.com/office/drawing/2014/main" val="1153798378"/>
                    </a:ext>
                  </a:extLst>
                </a:gridCol>
                <a:gridCol w="3108838">
                  <a:extLst>
                    <a:ext uri="{9D8B030D-6E8A-4147-A177-3AD203B41FA5}">
                      <a16:colId xmlns:a16="http://schemas.microsoft.com/office/drawing/2014/main" val="4162294895"/>
                    </a:ext>
                  </a:extLst>
                </a:gridCol>
                <a:gridCol w="4857103">
                  <a:extLst>
                    <a:ext uri="{9D8B030D-6E8A-4147-A177-3AD203B41FA5}">
                      <a16:colId xmlns:a16="http://schemas.microsoft.com/office/drawing/2014/main" val="377721567"/>
                    </a:ext>
                  </a:extLst>
                </a:gridCol>
              </a:tblGrid>
              <a:tr h="1020719"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68580" marR="68580" marT="34290" marB="3429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Порядок</a:t>
                      </a:r>
                      <a:r>
                        <a:rPr lang="ru-RU" sz="14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применения санкций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Федеральный закон от 29.11.2010 </a:t>
                      </a:r>
                      <a:b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№ 326-ФЗ «Об обязательном медицинском страховании в Российской Федерации»</a:t>
                      </a:r>
                      <a:r>
                        <a:rPr lang="ru-RU" sz="14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, статья 41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46915879"/>
                  </a:ext>
                </a:extLst>
              </a:tr>
              <a:tr h="2204038"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68580" marR="68580" marT="34290" marB="3429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Перечень оснований для </a:t>
                      </a:r>
                      <a:r>
                        <a:rPr lang="ru-RU" sz="14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применения санкций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Приказ Минздрава России от 19.03.2021 </a:t>
                      </a:r>
                      <a:b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№ 231н «Об утверждении Порядка проведения контроля объемов, сроков, качества и условий предоставления медицинской помощи по обязательному медицинскому страхованию застрахованным лицам, а также ее финансового обеспечения»</a:t>
                      </a:r>
                    </a:p>
                  </a:txBody>
                  <a:tcPr marL="68580" marR="68580" marT="34290" marB="34290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2713810"/>
                  </a:ext>
                </a:extLst>
              </a:tr>
              <a:tr h="1020719"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marL="68580" marR="68580" marT="34290" marB="3429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Методика исчисления размеров неполной оплаты;</a:t>
                      </a:r>
                      <a:r>
                        <a:rPr lang="ru-RU" sz="14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штрафов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Приказ Минздрава России от 28.02.2019 </a:t>
                      </a:r>
                      <a:b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№ 108н «Об утверждении Правил обязательного медицинского страхования»</a:t>
                      </a:r>
                    </a:p>
                  </a:txBody>
                  <a:tcPr marL="68580" marR="68580" marT="34290" marB="3429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37476889"/>
                  </a:ext>
                </a:extLst>
              </a:tr>
              <a:tr h="413959"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</a:p>
                  </a:txBody>
                  <a:tcPr marL="68580" marR="68580" marT="34290" marB="34290" anchor="ctr"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Основания и размеры санкций</a:t>
                      </a:r>
                    </a:p>
                  </a:txBody>
                  <a:tcPr marL="68580" marR="68580" marT="34290" marB="34290" anchor="ctr"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Тарифное соглашение</a:t>
                      </a:r>
                    </a:p>
                  </a:txBody>
                  <a:tcPr marL="68580" marR="68580" marT="34290" marB="34290"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2743799"/>
                  </a:ext>
                </a:extLst>
              </a:tr>
            </a:tbl>
          </a:graphicData>
        </a:graphic>
      </p:graphicFrame>
      <p:cxnSp>
        <p:nvCxnSpPr>
          <p:cNvPr id="5" name="Прямая соединительная линия 4">
            <a:extLst>
              <a:ext uri="{FF2B5EF4-FFF2-40B4-BE49-F238E27FC236}">
                <a16:creationId xmlns:a16="http://schemas.microsoft.com/office/drawing/2014/main" id="{D89400C5-99EC-46AC-A36C-16B3AEA68A1E}"/>
              </a:ext>
            </a:extLst>
          </p:cNvPr>
          <p:cNvCxnSpPr/>
          <p:nvPr/>
        </p:nvCxnSpPr>
        <p:spPr>
          <a:xfrm>
            <a:off x="1241426" y="141288"/>
            <a:ext cx="79025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" name="Прямая соединительная линия 5">
            <a:extLst>
              <a:ext uri="{FF2B5EF4-FFF2-40B4-BE49-F238E27FC236}">
                <a16:creationId xmlns:a16="http://schemas.microsoft.com/office/drawing/2014/main" id="{8EDA9267-230B-4FCE-9517-C95521BCA892}"/>
              </a:ext>
            </a:extLst>
          </p:cNvPr>
          <p:cNvCxnSpPr/>
          <p:nvPr/>
        </p:nvCxnSpPr>
        <p:spPr>
          <a:xfrm>
            <a:off x="788585" y="1432566"/>
            <a:ext cx="7902575" cy="1587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3802DC84-465A-400A-A1A3-9485FA2E1ED7}"/>
              </a:ext>
            </a:extLst>
          </p:cNvPr>
          <p:cNvSpPr txBox="1"/>
          <p:nvPr/>
        </p:nvSpPr>
        <p:spPr>
          <a:xfrm>
            <a:off x="1410861" y="260648"/>
            <a:ext cx="7648081" cy="105522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algn="ctr">
              <a:lnSpc>
                <a:spcPts val="2500"/>
              </a:lnSpc>
              <a:defRPr sz="2000" b="1" cap="small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z="2400" dirty="0"/>
              <a:t>Нормативные документы, регламентирующие Применение санкций по результатам контроля в сфере обязательного медицинского страхования</a:t>
            </a:r>
          </a:p>
        </p:txBody>
      </p:sp>
      <p:sp>
        <p:nvSpPr>
          <p:cNvPr id="9" name="AutoShape 2" descr="https://ria56.ru/wp-content/uploads/2019/05/photo_2019-05-20_12-37-57.jpg">
            <a:extLst>
              <a:ext uri="{FF2B5EF4-FFF2-40B4-BE49-F238E27FC236}">
                <a16:creationId xmlns:a16="http://schemas.microsoft.com/office/drawing/2014/main" id="{A3B44DBE-C117-4AE4-8FD7-31E7D897F7B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7975" y="79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" name="AutoShape 4" descr="Картинки по запросу врач эксперт картинки">
            <a:extLst>
              <a:ext uri="{FF2B5EF4-FFF2-40B4-BE49-F238E27FC236}">
                <a16:creationId xmlns:a16="http://schemas.microsoft.com/office/drawing/2014/main" id="{463917F6-ACBC-484E-95A9-98D7BFAFBF8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0375" y="1603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5466391"/>
      </p:ext>
    </p:extLst>
  </p:cSld>
  <p:clrMapOvr>
    <a:masterClrMapping/>
  </p:clrMapOvr>
  <p:transition>
    <p:fade thruBlk="1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id="{14813BC8-2EAC-4EDC-A487-71291EF30CC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4673264"/>
              </p:ext>
            </p:extLst>
          </p:nvPr>
        </p:nvGraphicFramePr>
        <p:xfrm>
          <a:off x="179512" y="332656"/>
          <a:ext cx="8856985" cy="6132285"/>
        </p:xfrm>
        <a:graphic>
          <a:graphicData uri="http://schemas.openxmlformats.org/drawingml/2006/table">
            <a:tbl>
              <a:tblPr/>
              <a:tblGrid>
                <a:gridCol w="792088">
                  <a:extLst>
                    <a:ext uri="{9D8B030D-6E8A-4147-A177-3AD203B41FA5}">
                      <a16:colId xmlns:a16="http://schemas.microsoft.com/office/drawing/2014/main" val="339850540"/>
                    </a:ext>
                  </a:extLst>
                </a:gridCol>
                <a:gridCol w="438387">
                  <a:extLst>
                    <a:ext uri="{9D8B030D-6E8A-4147-A177-3AD203B41FA5}">
                      <a16:colId xmlns:a16="http://schemas.microsoft.com/office/drawing/2014/main" val="393062921"/>
                    </a:ext>
                  </a:extLst>
                </a:gridCol>
                <a:gridCol w="4190926">
                  <a:extLst>
                    <a:ext uri="{9D8B030D-6E8A-4147-A177-3AD203B41FA5}">
                      <a16:colId xmlns:a16="http://schemas.microsoft.com/office/drawing/2014/main" val="2017075450"/>
                    </a:ext>
                  </a:extLst>
                </a:gridCol>
                <a:gridCol w="1717792">
                  <a:extLst>
                    <a:ext uri="{9D8B030D-6E8A-4147-A177-3AD203B41FA5}">
                      <a16:colId xmlns:a16="http://schemas.microsoft.com/office/drawing/2014/main" val="245695864"/>
                    </a:ext>
                  </a:extLst>
                </a:gridCol>
                <a:gridCol w="1717792">
                  <a:extLst>
                    <a:ext uri="{9D8B030D-6E8A-4147-A177-3AD203B41FA5}">
                      <a16:colId xmlns:a16="http://schemas.microsoft.com/office/drawing/2014/main" val="245890514"/>
                    </a:ext>
                  </a:extLst>
                </a:gridCol>
              </a:tblGrid>
              <a:tr h="128811">
                <a:tc gridSpan="3">
                  <a:txBody>
                    <a:bodyPr/>
                    <a:lstStyle/>
                    <a:p>
                      <a:pPr algn="l" fontAlgn="ctr"/>
                      <a:r>
                        <a:rPr lang="ru-RU" sz="5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применение: с отчетного периода - </a:t>
                      </a:r>
                      <a:r>
                        <a:rPr lang="ru-RU" sz="500" b="1" i="0" u="none" strike="noStrike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</a:rPr>
                        <a:t>январь 2024 года</a:t>
                      </a:r>
                      <a:endParaRPr lang="ru-RU" sz="5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6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6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92116127"/>
                  </a:ext>
                </a:extLst>
              </a:tr>
              <a:tr h="128811">
                <a:tc gridSpan="3">
                  <a:txBody>
                    <a:bodyPr/>
                    <a:lstStyle/>
                    <a:p>
                      <a:pPr algn="l" fontAlgn="ctr"/>
                      <a:r>
                        <a:rPr lang="ru-RU" sz="500" b="0" i="1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рассмотрены Комиссией по разработке Московской областной программы ОМС 31.01.2024 (протокол № 157 )</a:t>
                      </a: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6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6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54527044"/>
                  </a:ext>
                </a:extLst>
              </a:tr>
              <a:tr h="122677">
                <a:tc gridSpan="2">
                  <a:txBody>
                    <a:bodyPr/>
                    <a:lstStyle/>
                    <a:p>
                      <a:pPr algn="l" fontAlgn="ctr"/>
                      <a:endParaRPr lang="ru-RU" sz="500" b="0" i="1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ru-RU" sz="500" b="0" i="1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500" b="0" i="1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44438767"/>
                  </a:ext>
                </a:extLst>
              </a:tr>
              <a:tr h="122677">
                <a:tc gridSpan="2">
                  <a:txBody>
                    <a:bodyPr/>
                    <a:lstStyle/>
                    <a:p>
                      <a:pPr algn="l" fontAlgn="ctr"/>
                      <a:endParaRPr lang="ru-RU" sz="5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ru-RU" sz="5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314987"/>
                  </a:ext>
                </a:extLst>
              </a:tr>
              <a:tr h="122677">
                <a:tc gridSpan="2">
                  <a:txBody>
                    <a:bodyPr/>
                    <a:lstStyle/>
                    <a:p>
                      <a:pPr algn="l" fontAlgn="ctr"/>
                      <a:endParaRPr lang="ru-RU" sz="500" b="0" i="1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ru-RU" sz="500" b="0" i="1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5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2387892"/>
                  </a:ext>
                </a:extLst>
              </a:tr>
              <a:tr h="180781">
                <a:tc gridSpan="2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Приложение 14</a:t>
                      </a: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4161726"/>
                  </a:ext>
                </a:extLst>
              </a:tr>
              <a:tr h="180781">
                <a:tc gridSpan="2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к Тарифному соглашению</a:t>
                      </a: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44737686"/>
                  </a:ext>
                </a:extLst>
              </a:tr>
              <a:tr h="532585">
                <a:tc gridSpan="2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по реализации Московской областной программы ОМС на 2024 год</a:t>
                      </a: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77867389"/>
                  </a:ext>
                </a:extLst>
              </a:tr>
              <a:tr h="180781">
                <a:tc gridSpan="2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от 31.01.2024 </a:t>
                      </a: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04859424"/>
                  </a:ext>
                </a:extLst>
              </a:tr>
              <a:tr h="180781">
                <a:tc gridSpan="2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6113764"/>
                  </a:ext>
                </a:extLst>
              </a:tr>
              <a:tr h="532585">
                <a:tc gridSpan="5">
                  <a:txBody>
                    <a:bodyPr/>
                    <a:lstStyle/>
                    <a:p>
                      <a:pPr algn="ctr" fontAlgn="t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Перечень оснований для отказа в оплате медицинской помощи (уменьшения оплаты медицинской помощи), а также уплаты медицинской организацией штрафа, в том числе за неоказание, несвоевременное оказание, либо оказание медицинской помощи ненадлежащего качества</a:t>
                      </a:r>
                    </a:p>
                  </a:txBody>
                  <a:tcPr marL="4650" marR="4650" marT="465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9168973"/>
                  </a:ext>
                </a:extLst>
              </a:tr>
              <a:tr h="180781">
                <a:tc>
                  <a:txBody>
                    <a:bodyPr/>
                    <a:lstStyle/>
                    <a:p>
                      <a:pPr algn="ctr" fontAlgn="ctr"/>
                      <a:endParaRPr lang="ru-RU" sz="11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ru-RU" sz="11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t"/>
                      <a:endParaRPr lang="ru-RU" sz="11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ru-RU" sz="11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650" marR="4650" marT="465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50" marR="4650" marT="465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42139957"/>
                  </a:ext>
                </a:extLst>
              </a:tr>
              <a:tr h="708487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№ п/п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Перечень оснований для отказа в оплате медицинской помощи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Перечень оснований для отказа в оплате медицинской помощи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Санкции к медицинским организациям за нарушения, выявленные при проведении контроля объемов, сроков, качества и условий предоставления медицинской помощи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5467286"/>
                  </a:ext>
                </a:extLst>
              </a:tr>
              <a:tr h="53258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Сумма, не подлежащая оплате, уменьшения оплаты, возмещения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Размер штрафа*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42163988"/>
                  </a:ext>
                </a:extLst>
              </a:tr>
              <a:tr h="180781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 1. Нарушения, выявляемые при проведении медико-экономического контроля</a:t>
                      </a:r>
                    </a:p>
                  </a:txBody>
                  <a:tcPr marL="4650" marR="4650" marT="46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59779"/>
                  </a:ext>
                </a:extLst>
              </a:tr>
              <a:tr h="2115704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3.8.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Госпитализация застрахованного лица без медицинских показаний (необоснованная госпитализация), медицинская помощь которому могла быть предоставлена в установленном объеме амбулаторно, в дневном стационаре, отсутствие пациента в медицинской организации на дату проверки.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Госпитализация застрахованного лица без медицинских показаний (необоснованная госпитализация), медицинская помощь которому могла быть предоставлена в установленном объеме амбулаторно, в дневном стационаре, отсутствие пациента в медицинской организации на дату проверки.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100% размера тарифа на оплату медицинской помощи, действующего на дату оказания медицинской помощи.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30% размера  </a:t>
                      </a:r>
                      <a:r>
                        <a:rPr lang="ru-RU" sz="10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подушевого</a:t>
                      </a: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 норматива финансирования, соответствующего условиям оказания медицинской помощи,  на дату проведения контроля объемов, сроков, качества и условий предоставления медицинской помощи в соответствии с порядком организации и проведения контроля.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3417370"/>
                  </a:ext>
                </a:extLst>
              </a:tr>
            </a:tbl>
          </a:graphicData>
        </a:graphic>
      </p:graphicFrame>
      <p:cxnSp>
        <p:nvCxnSpPr>
          <p:cNvPr id="4" name="Прямая соединительная линия 3">
            <a:extLst>
              <a:ext uri="{FF2B5EF4-FFF2-40B4-BE49-F238E27FC236}">
                <a16:creationId xmlns:a16="http://schemas.microsoft.com/office/drawing/2014/main" id="{6AA19772-2E39-4521-9F28-FE4B49BF81E3}"/>
              </a:ext>
            </a:extLst>
          </p:cNvPr>
          <p:cNvCxnSpPr/>
          <p:nvPr/>
        </p:nvCxnSpPr>
        <p:spPr>
          <a:xfrm>
            <a:off x="1416171" y="188640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E84EC1AE-9EE6-47FE-AD75-E842B5EE35D7}"/>
              </a:ext>
            </a:extLst>
          </p:cNvPr>
          <p:cNvSpPr/>
          <p:nvPr/>
        </p:nvSpPr>
        <p:spPr>
          <a:xfrm>
            <a:off x="3059832" y="302749"/>
            <a:ext cx="589528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финансовых санкций</a:t>
            </a:r>
          </a:p>
        </p:txBody>
      </p:sp>
      <p:cxnSp>
        <p:nvCxnSpPr>
          <p:cNvPr id="6" name="Прямая соединительная линия 5">
            <a:extLst>
              <a:ext uri="{FF2B5EF4-FFF2-40B4-BE49-F238E27FC236}">
                <a16:creationId xmlns:a16="http://schemas.microsoft.com/office/drawing/2014/main" id="{F890A567-ACDA-4C61-A802-EB8E208220CF}"/>
              </a:ext>
            </a:extLst>
          </p:cNvPr>
          <p:cNvCxnSpPr>
            <a:cxnSpLocks/>
          </p:cNvCxnSpPr>
          <p:nvPr/>
        </p:nvCxnSpPr>
        <p:spPr>
          <a:xfrm>
            <a:off x="1416171" y="764704"/>
            <a:ext cx="7272808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826321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AD24AF0A-66A1-4EA5-87B2-2AAA56422E6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635671"/>
            <a:ext cx="9077325" cy="2471985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05955C4-6921-438A-B1D8-B635A8DE5408}"/>
              </a:ext>
            </a:extLst>
          </p:cNvPr>
          <p:cNvSpPr txBox="1"/>
          <p:nvPr/>
        </p:nvSpPr>
        <p:spPr>
          <a:xfrm>
            <a:off x="582547" y="1072667"/>
            <a:ext cx="7743825" cy="323165"/>
          </a:xfrm>
          <a:prstGeom prst="rect">
            <a:avLst/>
          </a:prstGeom>
          <a:noFill/>
          <a:ln w="28575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ru-RU" sz="1500" dirty="0">
                <a:latin typeface="Georgia" panose="02040502050405020303" pitchFamily="18" charset="0"/>
              </a:rPr>
              <a:t>Официальный сайт ТФОМС Московской области: </a:t>
            </a:r>
            <a:r>
              <a:rPr lang="en-US" sz="1500" b="1" dirty="0">
                <a:latin typeface="Georgia" panose="02040502050405020303" pitchFamily="18" charset="0"/>
              </a:rPr>
              <a:t>http://www.mofoms.ru/</a:t>
            </a:r>
            <a:endParaRPr lang="ru-RU" sz="1500" b="1" dirty="0">
              <a:latin typeface="Georgia" panose="02040502050405020303" pitchFamily="18" charset="0"/>
            </a:endParaRPr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D0DB15F3-7BEB-428D-AA1B-C4E0146B61AC}"/>
              </a:ext>
            </a:extLst>
          </p:cNvPr>
          <p:cNvSpPr/>
          <p:nvPr/>
        </p:nvSpPr>
        <p:spPr>
          <a:xfrm>
            <a:off x="6741319" y="4164807"/>
            <a:ext cx="2352675" cy="1784747"/>
          </a:xfrm>
          <a:prstGeom prst="rect">
            <a:avLst/>
          </a:prstGeom>
          <a:noFill/>
          <a:ln w="19050">
            <a:solidFill>
              <a:schemeClr val="accent6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050" b="1" i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Шаг 1. </a:t>
            </a:r>
            <a:r>
              <a:rPr lang="en-US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mofoms.ru</a:t>
            </a:r>
            <a:endParaRPr lang="ru-RU" sz="1050" b="1" dirty="0">
              <a:solidFill>
                <a:schemeClr val="tx1">
                  <a:lumMod val="85000"/>
                  <a:lumOff val="15000"/>
                </a:schemeClr>
              </a:solidFill>
              <a:latin typeface="Georgia" panose="02040502050405020303" pitchFamily="18" charset="0"/>
            </a:endParaRPr>
          </a:p>
          <a:p>
            <a:pPr algn="ctr"/>
            <a:endParaRPr lang="ru-RU" sz="1050" b="1" dirty="0">
              <a:solidFill>
                <a:schemeClr val="tx1">
                  <a:lumMod val="85000"/>
                  <a:lumOff val="15000"/>
                </a:schemeClr>
              </a:solidFill>
              <a:latin typeface="Georgia" panose="02040502050405020303" pitchFamily="18" charset="0"/>
            </a:endParaRPr>
          </a:p>
          <a:p>
            <a:pPr algn="ctr"/>
            <a:r>
              <a:rPr lang="ru-RU" sz="1050" b="1" i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Шаг 2. </a:t>
            </a:r>
            <a:r>
              <a:rPr lang="ru-RU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ДОКУМЕНТЫ</a:t>
            </a:r>
          </a:p>
          <a:p>
            <a:pPr algn="ctr"/>
            <a:endParaRPr lang="ru-RU" sz="1050" b="1" dirty="0">
              <a:solidFill>
                <a:schemeClr val="tx1">
                  <a:lumMod val="85000"/>
                  <a:lumOff val="15000"/>
                </a:schemeClr>
              </a:solidFill>
              <a:latin typeface="Georgia" panose="02040502050405020303" pitchFamily="18" charset="0"/>
            </a:endParaRPr>
          </a:p>
          <a:p>
            <a:pPr algn="ctr"/>
            <a:r>
              <a:rPr lang="ru-RU" sz="1050" b="1" i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Шаг 3. </a:t>
            </a:r>
            <a:r>
              <a:rPr lang="ru-RU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НОРМАТИВНАЯ БАЗА</a:t>
            </a:r>
          </a:p>
          <a:p>
            <a:pPr algn="ctr"/>
            <a:endParaRPr lang="ru-RU" sz="1050" b="1" dirty="0">
              <a:solidFill>
                <a:schemeClr val="tx1">
                  <a:lumMod val="85000"/>
                  <a:lumOff val="15000"/>
                </a:schemeClr>
              </a:solidFill>
              <a:latin typeface="Georgia" panose="02040502050405020303" pitchFamily="18" charset="0"/>
            </a:endParaRPr>
          </a:p>
          <a:p>
            <a:pPr algn="ctr"/>
            <a:r>
              <a:rPr lang="ru-RU" sz="1050" b="1" i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Шаг 4. </a:t>
            </a:r>
            <a:r>
              <a:rPr lang="x-none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Тарифное </a:t>
            </a:r>
            <a:r>
              <a:rPr lang="ru-RU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с</a:t>
            </a:r>
            <a:r>
              <a:rPr lang="x-none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оглашение</a:t>
            </a:r>
            <a:r>
              <a:rPr lang="ru-RU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 </a:t>
            </a:r>
            <a:r>
              <a:rPr lang="x-none" sz="1050" b="1" dirty="0">
                <a:solidFill>
                  <a:schemeClr val="tx1">
                    <a:lumMod val="85000"/>
                    <a:lumOff val="15000"/>
                  </a:schemeClr>
                </a:solidFill>
                <a:latin typeface="Georgia" panose="02040502050405020303" pitchFamily="18" charset="0"/>
              </a:rPr>
              <a:t>по реализации Московской областной программы</a:t>
            </a:r>
            <a:endParaRPr lang="ru-RU" sz="1050" b="1" dirty="0">
              <a:solidFill>
                <a:schemeClr val="tx1">
                  <a:lumMod val="85000"/>
                  <a:lumOff val="15000"/>
                </a:schemeClr>
              </a:solidFill>
              <a:latin typeface="Georgia" panose="02040502050405020303" pitchFamily="18" charset="0"/>
            </a:endParaRPr>
          </a:p>
        </p:txBody>
      </p:sp>
      <p:sp>
        <p:nvSpPr>
          <p:cNvPr id="7" name="Стрелка: вниз 6">
            <a:extLst>
              <a:ext uri="{FF2B5EF4-FFF2-40B4-BE49-F238E27FC236}">
                <a16:creationId xmlns:a16="http://schemas.microsoft.com/office/drawing/2014/main" id="{83FD5D95-BAF7-4575-8860-BADD26CE2381}"/>
              </a:ext>
            </a:extLst>
          </p:cNvPr>
          <p:cNvSpPr/>
          <p:nvPr/>
        </p:nvSpPr>
        <p:spPr>
          <a:xfrm>
            <a:off x="7852172" y="4491038"/>
            <a:ext cx="235744" cy="164351"/>
          </a:xfrm>
          <a:prstGeom prst="downArrow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 dirty="0"/>
          </a:p>
        </p:txBody>
      </p:sp>
      <p:pic>
        <p:nvPicPr>
          <p:cNvPr id="9" name="Рисунок 8">
            <a:extLst>
              <a:ext uri="{FF2B5EF4-FFF2-40B4-BE49-F238E27FC236}">
                <a16:creationId xmlns:a16="http://schemas.microsoft.com/office/drawing/2014/main" id="{F00B3984-90B2-40EB-88F2-0E4EDB6312D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512" y="1635671"/>
            <a:ext cx="6227719" cy="4294349"/>
          </a:xfrm>
          <a:prstGeom prst="rect">
            <a:avLst/>
          </a:prstGeom>
        </p:spPr>
      </p:pic>
      <p:sp>
        <p:nvSpPr>
          <p:cNvPr id="10" name="Стрелка: вниз 9">
            <a:extLst>
              <a:ext uri="{FF2B5EF4-FFF2-40B4-BE49-F238E27FC236}">
                <a16:creationId xmlns:a16="http://schemas.microsoft.com/office/drawing/2014/main" id="{29C7BBED-79C0-4C15-8716-76D7A198CA8A}"/>
              </a:ext>
            </a:extLst>
          </p:cNvPr>
          <p:cNvSpPr/>
          <p:nvPr/>
        </p:nvSpPr>
        <p:spPr>
          <a:xfrm>
            <a:off x="7852172" y="4808800"/>
            <a:ext cx="235744" cy="164351"/>
          </a:xfrm>
          <a:prstGeom prst="downArrow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 dirty="0"/>
          </a:p>
        </p:txBody>
      </p:sp>
      <p:sp>
        <p:nvSpPr>
          <p:cNvPr id="11" name="Стрелка: вниз 10">
            <a:extLst>
              <a:ext uri="{FF2B5EF4-FFF2-40B4-BE49-F238E27FC236}">
                <a16:creationId xmlns:a16="http://schemas.microsoft.com/office/drawing/2014/main" id="{1F4C5692-0B49-4A28-AA17-6961D3DC57DA}"/>
              </a:ext>
            </a:extLst>
          </p:cNvPr>
          <p:cNvSpPr/>
          <p:nvPr/>
        </p:nvSpPr>
        <p:spPr>
          <a:xfrm>
            <a:off x="7852172" y="5147297"/>
            <a:ext cx="235744" cy="164351"/>
          </a:xfrm>
          <a:prstGeom prst="downArrow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 dirty="0"/>
          </a:p>
        </p:txBody>
      </p:sp>
      <p:sp>
        <p:nvSpPr>
          <p:cNvPr id="12" name="Прямоугольник: скругленные углы 11">
            <a:extLst>
              <a:ext uri="{FF2B5EF4-FFF2-40B4-BE49-F238E27FC236}">
                <a16:creationId xmlns:a16="http://schemas.microsoft.com/office/drawing/2014/main" id="{E70F8D4C-C13B-4BB0-AF68-70E0188557D6}"/>
              </a:ext>
            </a:extLst>
          </p:cNvPr>
          <p:cNvSpPr/>
          <p:nvPr/>
        </p:nvSpPr>
        <p:spPr>
          <a:xfrm>
            <a:off x="27820" y="5664994"/>
            <a:ext cx="6075000" cy="233365"/>
          </a:xfrm>
          <a:prstGeom prst="roundRect">
            <a:avLst/>
          </a:prstGeom>
          <a:noFill/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 dirty="0"/>
          </a:p>
        </p:txBody>
      </p:sp>
      <p:cxnSp>
        <p:nvCxnSpPr>
          <p:cNvPr id="14" name="Прямая со стрелкой 13">
            <a:extLst>
              <a:ext uri="{FF2B5EF4-FFF2-40B4-BE49-F238E27FC236}">
                <a16:creationId xmlns:a16="http://schemas.microsoft.com/office/drawing/2014/main" id="{120BD705-A055-47A7-B350-41F7112340C1}"/>
              </a:ext>
            </a:extLst>
          </p:cNvPr>
          <p:cNvCxnSpPr>
            <a:cxnSpLocks/>
            <a:endCxn id="12" idx="3"/>
          </p:cNvCxnSpPr>
          <p:nvPr/>
        </p:nvCxnSpPr>
        <p:spPr>
          <a:xfrm flipH="1">
            <a:off x="6102820" y="5424937"/>
            <a:ext cx="891047" cy="35674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id="{19B737F8-C3F4-436C-A3B5-7E6EFE853868}"/>
              </a:ext>
            </a:extLst>
          </p:cNvPr>
          <p:cNvSpPr txBox="1"/>
          <p:nvPr/>
        </p:nvSpPr>
        <p:spPr>
          <a:xfrm>
            <a:off x="6260444" y="1668300"/>
            <a:ext cx="823318" cy="323165"/>
          </a:xfrm>
          <a:prstGeom prst="rect">
            <a:avLst/>
          </a:prstGeom>
          <a:noFill/>
          <a:ln w="28575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endParaRPr lang="ru-RU" sz="1500" b="1" dirty="0">
              <a:latin typeface="Georgia" panose="020405020504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F2FE34D-5FAF-4E74-823D-8BBDA7D0C57A}"/>
              </a:ext>
            </a:extLst>
          </p:cNvPr>
          <p:cNvSpPr txBox="1"/>
          <p:nvPr/>
        </p:nvSpPr>
        <p:spPr>
          <a:xfrm>
            <a:off x="6292890" y="1934802"/>
            <a:ext cx="1581745" cy="323165"/>
          </a:xfrm>
          <a:prstGeom prst="rect">
            <a:avLst/>
          </a:prstGeom>
          <a:noFill/>
          <a:ln w="28575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endParaRPr lang="ru-RU" sz="1500" b="1" dirty="0">
              <a:latin typeface="Georgia" panose="02040502050405020303" pitchFamily="18" charset="0"/>
            </a:endParaRPr>
          </a:p>
        </p:txBody>
      </p:sp>
      <p:cxnSp>
        <p:nvCxnSpPr>
          <p:cNvPr id="16" name="Прямая соединительная линия 15">
            <a:extLst>
              <a:ext uri="{FF2B5EF4-FFF2-40B4-BE49-F238E27FC236}">
                <a16:creationId xmlns:a16="http://schemas.microsoft.com/office/drawing/2014/main" id="{9588C22B-5490-4C7A-BA03-1527170416C7}"/>
              </a:ext>
            </a:extLst>
          </p:cNvPr>
          <p:cNvCxnSpPr/>
          <p:nvPr/>
        </p:nvCxnSpPr>
        <p:spPr>
          <a:xfrm>
            <a:off x="1241426" y="141288"/>
            <a:ext cx="79025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>
            <a:extLst>
              <a:ext uri="{FF2B5EF4-FFF2-40B4-BE49-F238E27FC236}">
                <a16:creationId xmlns:a16="http://schemas.microsoft.com/office/drawing/2014/main" id="{37D87244-2112-4A2C-BDED-857595E8D60E}"/>
              </a:ext>
            </a:extLst>
          </p:cNvPr>
          <p:cNvCxnSpPr/>
          <p:nvPr/>
        </p:nvCxnSpPr>
        <p:spPr>
          <a:xfrm>
            <a:off x="1174750" y="700867"/>
            <a:ext cx="7902575" cy="1587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6D61B140-E992-4BD2-9134-A64F0E4F8067}"/>
              </a:ext>
            </a:extLst>
          </p:cNvPr>
          <p:cNvSpPr txBox="1"/>
          <p:nvPr/>
        </p:nvSpPr>
        <p:spPr>
          <a:xfrm>
            <a:off x="1410861" y="260648"/>
            <a:ext cx="7648081" cy="41402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algn="ctr">
              <a:lnSpc>
                <a:spcPts val="2500"/>
              </a:lnSpc>
              <a:defRPr sz="2000" b="1" cap="small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z="2400" dirty="0"/>
              <a:t>Тарифное соглашение Московской области</a:t>
            </a:r>
          </a:p>
        </p:txBody>
      </p:sp>
      <p:sp>
        <p:nvSpPr>
          <p:cNvPr id="19" name="AutoShape 4" descr="Картинки по запросу врач эксперт картинки">
            <a:extLst>
              <a:ext uri="{FF2B5EF4-FFF2-40B4-BE49-F238E27FC236}">
                <a16:creationId xmlns:a16="http://schemas.microsoft.com/office/drawing/2014/main" id="{7157D7B2-1090-49D1-914C-CEC7028F91E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0375" y="1603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87499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1643362"/>
              </p:ext>
            </p:extLst>
          </p:nvPr>
        </p:nvGraphicFramePr>
        <p:xfrm>
          <a:off x="355970" y="2564904"/>
          <a:ext cx="8548286" cy="41044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661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9821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23878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Сроки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 рабочих дней</a:t>
                      </a:r>
                      <a:r>
                        <a:rPr lang="ru-RU" sz="1200" b="1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2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со дня получения экспертного заключения страховой медицинской организации</a:t>
                      </a:r>
                      <a:endParaRPr lang="ru-RU" sz="12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23878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Форма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Приложение № 8 к Приказу ФФОМС от 19.09.2022 № 120н</a:t>
                      </a:r>
                    </a:p>
                    <a:p>
                      <a:pPr algn="just"/>
                      <a:endParaRPr lang="ru-RU" sz="1200" b="0" dirty="0">
                        <a:solidFill>
                          <a:schemeClr val="tx1"/>
                        </a:solidFill>
                        <a:highlight>
                          <a:srgbClr val="FFFF00"/>
                        </a:highlight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23878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Прилагаемые материалы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Обоснование претензии,</a:t>
                      </a:r>
                      <a:r>
                        <a:rPr lang="ru-RU" sz="12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перечень вопросов, материалы внутреннего контроля и безопасности медицинской деятельности по оспариваемому случаю</a:t>
                      </a:r>
                      <a:endParaRPr lang="ru-RU" sz="12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86562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Порядок рассмотрения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В течение 30 рабочих дней </a:t>
                      </a:r>
                      <a:r>
                        <a:rPr lang="ru-RU" sz="12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территориальный фонд рассматривает поступившие документы и организует  экспертизу качества медицинской помощи,</a:t>
                      </a:r>
                      <a:r>
                        <a:rPr lang="ru-RU" sz="12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включая получение медицинской документации, экспертных заключений страховой медицинской организации</a:t>
                      </a:r>
                      <a:endParaRPr lang="ru-RU" sz="12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1192"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Результат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Решение территориального фонда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23878">
                <a:tc vMerge="1">
                  <a:txBody>
                    <a:bodyPr/>
                    <a:lstStyle/>
                    <a:p>
                      <a:endParaRPr lang="ru-RU" b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Изменение</a:t>
                      </a:r>
                      <a:r>
                        <a:rPr lang="ru-RU" sz="12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финансирования с учетом решения территориального фонда в период окончательного расчета (не позднее 30 рабочих дней)</a:t>
                      </a:r>
                      <a:endParaRPr lang="ru-RU" sz="12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61192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Обжалование</a:t>
                      </a: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В судебном</a:t>
                      </a:r>
                      <a:r>
                        <a:rPr lang="ru-RU" sz="1200" b="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порядке</a:t>
                      </a:r>
                      <a:endParaRPr lang="ru-RU" sz="12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34290" marB="3429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340633" y="1302747"/>
            <a:ext cx="8563623" cy="1131079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just"/>
            <a:r>
              <a:rPr lang="ru-RU" sz="1350" dirty="0">
                <a:latin typeface="Arial" panose="020B0604020202020204" pitchFamily="34" charset="0"/>
                <a:cs typeface="Arial" panose="020B0604020202020204" pitchFamily="34" charset="0"/>
              </a:rPr>
              <a:t>Осуществляется в соответствии </a:t>
            </a:r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со статьей 42 Федерального закона от 29.11.2010 </a:t>
            </a:r>
            <a:b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№ 326-ФЗ</a:t>
            </a:r>
            <a:r>
              <a:rPr lang="ru-RU" sz="1350" dirty="0">
                <a:latin typeface="Arial" panose="020B0604020202020204" pitchFamily="34" charset="0"/>
                <a:cs typeface="Arial" panose="020B0604020202020204" pitchFamily="34" charset="0"/>
              </a:rPr>
              <a:t> «Об обязательном медицинском страховании в Российской Федерации» и </a:t>
            </a:r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разделом </a:t>
            </a:r>
            <a:r>
              <a:rPr lang="en-US" sz="1350" b="1" dirty="0"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 приказа Минздрава России от 19.03.2021 № 231н </a:t>
            </a:r>
            <a:r>
              <a:rPr lang="ru-RU" sz="1350" dirty="0">
                <a:latin typeface="Arial" panose="020B0604020202020204" pitchFamily="34" charset="0"/>
                <a:cs typeface="Arial" panose="020B0604020202020204" pitchFamily="34" charset="0"/>
              </a:rPr>
              <a:t>«Об утверждении Порядка проведения контроля объемов, сроков, качества и условий предоставления медицинской помощи по обязательному медицинскому страхованию застрахованным лицам, а также ее финансового обеспечения»</a:t>
            </a:r>
          </a:p>
        </p:txBody>
      </p:sp>
      <p:sp>
        <p:nvSpPr>
          <p:cNvPr id="9" name="Номер слайда 1">
            <a:extLst>
              <a:ext uri="{FF2B5EF4-FFF2-40B4-BE49-F238E27FC236}">
                <a16:creationId xmlns:a16="http://schemas.microsoft.com/office/drawing/2014/main" id="{CB8BB2E1-FE4A-4DD2-B8A9-ABAAD792752F}"/>
              </a:ext>
            </a:extLst>
          </p:cNvPr>
          <p:cNvSpPr txBox="1">
            <a:spLocks/>
          </p:cNvSpPr>
          <p:nvPr/>
        </p:nvSpPr>
        <p:spPr>
          <a:xfrm>
            <a:off x="7553627" y="5720206"/>
            <a:ext cx="16002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defPPr>
              <a:defRPr lang="ru-RU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B19B0651-EE4F-4900-A07F-96A6BFA9D0F0}" type="slidenum">
              <a:rPr lang="ru-RU" sz="900">
                <a:latin typeface="Arial" panose="020B0604020202020204" pitchFamily="34" charset="0"/>
                <a:cs typeface="Arial" panose="020B0604020202020204" pitchFamily="34" charset="0"/>
              </a:rPr>
              <a:pPr/>
              <a:t>15</a:t>
            </a:fld>
            <a:endParaRPr lang="ru-RU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8" name="Прямая соединительная линия 7">
            <a:extLst>
              <a:ext uri="{FF2B5EF4-FFF2-40B4-BE49-F238E27FC236}">
                <a16:creationId xmlns:a16="http://schemas.microsoft.com/office/drawing/2014/main" id="{A8908B28-D75E-44E2-A61E-3624E7A305AB}"/>
              </a:ext>
            </a:extLst>
          </p:cNvPr>
          <p:cNvCxnSpPr/>
          <p:nvPr/>
        </p:nvCxnSpPr>
        <p:spPr>
          <a:xfrm>
            <a:off x="1439999" y="260648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992AC0D1-AEDC-40FA-B0B6-FB91537FE8E3}"/>
              </a:ext>
            </a:extLst>
          </p:cNvPr>
          <p:cNvSpPr/>
          <p:nvPr/>
        </p:nvSpPr>
        <p:spPr>
          <a:xfrm>
            <a:off x="1198340" y="312674"/>
            <a:ext cx="7800012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16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Обжалование медицинской организацией заключения страховой медицинской организации по результатам контроля</a:t>
            </a:r>
          </a:p>
        </p:txBody>
      </p:sp>
      <p:cxnSp>
        <p:nvCxnSpPr>
          <p:cNvPr id="13" name="Прямая соединительная линия 12">
            <a:extLst>
              <a:ext uri="{FF2B5EF4-FFF2-40B4-BE49-F238E27FC236}">
                <a16:creationId xmlns:a16="http://schemas.microsoft.com/office/drawing/2014/main" id="{0C99705C-ED9B-420E-A213-EC24D169E5C4}"/>
              </a:ext>
            </a:extLst>
          </p:cNvPr>
          <p:cNvCxnSpPr/>
          <p:nvPr/>
        </p:nvCxnSpPr>
        <p:spPr>
          <a:xfrm>
            <a:off x="266813" y="1052736"/>
            <a:ext cx="8493133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5950912"/>
      </p:ext>
    </p:extLst>
  </p:cSld>
  <p:clrMapOvr>
    <a:masterClrMapping/>
  </p:clrMapOvr>
  <p:transition>
    <p:fade thruBlk="1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Номер слайда 1">
            <a:extLst>
              <a:ext uri="{FF2B5EF4-FFF2-40B4-BE49-F238E27FC236}">
                <a16:creationId xmlns:a16="http://schemas.microsoft.com/office/drawing/2014/main" id="{CB8BB2E1-FE4A-4DD2-B8A9-ABAAD792752F}"/>
              </a:ext>
            </a:extLst>
          </p:cNvPr>
          <p:cNvSpPr txBox="1">
            <a:spLocks/>
          </p:cNvSpPr>
          <p:nvPr/>
        </p:nvSpPr>
        <p:spPr>
          <a:xfrm>
            <a:off x="7553627" y="5720206"/>
            <a:ext cx="16002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defPPr>
              <a:defRPr lang="ru-RU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B19B0651-EE4F-4900-A07F-96A6BFA9D0F0}" type="slidenum">
              <a:rPr lang="ru-RU" sz="900">
                <a:latin typeface="Arial" panose="020B0604020202020204" pitchFamily="34" charset="0"/>
                <a:cs typeface="Arial" panose="020B0604020202020204" pitchFamily="34" charset="0"/>
              </a:rPr>
              <a:pPr/>
              <a:t>16</a:t>
            </a:fld>
            <a:endParaRPr lang="ru-RU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8" name="Прямая соединительная линия 7">
            <a:extLst>
              <a:ext uri="{FF2B5EF4-FFF2-40B4-BE49-F238E27FC236}">
                <a16:creationId xmlns:a16="http://schemas.microsoft.com/office/drawing/2014/main" id="{A8908B28-D75E-44E2-A61E-3624E7A305AB}"/>
              </a:ext>
            </a:extLst>
          </p:cNvPr>
          <p:cNvCxnSpPr/>
          <p:nvPr/>
        </p:nvCxnSpPr>
        <p:spPr>
          <a:xfrm>
            <a:off x="1403648" y="116632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992AC0D1-AEDC-40FA-B0B6-FB91537FE8E3}"/>
              </a:ext>
            </a:extLst>
          </p:cNvPr>
          <p:cNvSpPr/>
          <p:nvPr/>
        </p:nvSpPr>
        <p:spPr>
          <a:xfrm>
            <a:off x="467544" y="212552"/>
            <a:ext cx="780001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16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Как составить претензию на заключение СМО/ТФОМС </a:t>
            </a:r>
            <a:r>
              <a:rPr lang="en-US" sz="16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6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по МТР)</a:t>
            </a:r>
          </a:p>
        </p:txBody>
      </p:sp>
      <p:cxnSp>
        <p:nvCxnSpPr>
          <p:cNvPr id="13" name="Прямая соединительная линия 12">
            <a:extLst>
              <a:ext uri="{FF2B5EF4-FFF2-40B4-BE49-F238E27FC236}">
                <a16:creationId xmlns:a16="http://schemas.microsoft.com/office/drawing/2014/main" id="{0C99705C-ED9B-420E-A213-EC24D169E5C4}"/>
              </a:ext>
            </a:extLst>
          </p:cNvPr>
          <p:cNvCxnSpPr/>
          <p:nvPr/>
        </p:nvCxnSpPr>
        <p:spPr>
          <a:xfrm>
            <a:off x="383546" y="669198"/>
            <a:ext cx="8493133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D79F869D-1F08-478C-B733-A086108D11AD}"/>
              </a:ext>
            </a:extLst>
          </p:cNvPr>
          <p:cNvSpPr/>
          <p:nvPr/>
        </p:nvSpPr>
        <p:spPr>
          <a:xfrm>
            <a:off x="179512" y="734573"/>
            <a:ext cx="8856984" cy="6006794"/>
          </a:xfrm>
          <a:prstGeom prst="rect">
            <a:avLst/>
          </a:prstGeom>
        </p:spPr>
        <p:txBody>
          <a:bodyPr/>
          <a:lstStyle/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 Совместно с коллегами- специалистами, которые оказывали медицинскую помощь пациенту, рассмотрите и проанализируйте нарушения, представленные в заключении СМО</a:t>
            </a:r>
          </a:p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 Проверьте актуальность клинических рекомендаций, стандартов и протоколов на которые ссылается эксперт на </a:t>
            </a:r>
            <a:r>
              <a:rPr lang="en-US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CR.MINZDRAV.GOV.RU</a:t>
            </a:r>
            <a:endParaRPr lang="ru-RU" sz="2200" i="1" dirty="0">
              <a:solidFill>
                <a:schemeClr val="tx2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buChar char="•"/>
            </a:pPr>
            <a:r>
              <a:rPr lang="en-US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несогласии с решением СМО необходимо подготовить протокол разногласий, подробно изложить и аргументировать свою позицию.</a:t>
            </a:r>
          </a:p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 Направьте протокол разногласий в СМО в течении 10 рабочих дней с момента получения заключений.</a:t>
            </a:r>
          </a:p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5.В течении 10 рабочих дней от СМО должно прийти заключение на протокол разногласий.</a:t>
            </a:r>
          </a:p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6.При несогласии с результатами медицинская организация имеет право обжаловать заключение СМО в течении 15 рабочих дней со дня получения заключения СМО путем направления в ТФОМС письменной претензии.</a:t>
            </a:r>
          </a:p>
          <a:p>
            <a:pPr lvl="0" algn="just">
              <a:buChar char="•"/>
            </a:pPr>
            <a:r>
              <a:rPr lang="ru-RU" sz="2200" i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несогласии с решением ТФОМС необходимо обратиться в суд </a:t>
            </a:r>
          </a:p>
        </p:txBody>
      </p:sp>
    </p:spTree>
    <p:extLst>
      <p:ext uri="{BB962C8B-B14F-4D97-AF65-F5344CB8AC3E}">
        <p14:creationId xmlns:p14="http://schemas.microsoft.com/office/powerpoint/2010/main" val="3812636276"/>
      </p:ext>
    </p:extLst>
  </p:cSld>
  <p:clrMapOvr>
    <a:masterClrMapping/>
  </p:clrMapOvr>
  <p:transition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/>
          <p:cNvSpPr txBox="1"/>
          <p:nvPr/>
        </p:nvSpPr>
        <p:spPr>
          <a:xfrm>
            <a:off x="31382" y="1086248"/>
            <a:ext cx="8802978" cy="6001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1100" b="1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Федеральный закон от 29.11.2010 № 326-ФЗ «об обязательном медицинском страховании в российской федерации» </a:t>
            </a:r>
            <a:r>
              <a:rPr lang="ru-RU" sz="1100" b="1" u="sng" cap="all" dirty="0">
                <a:solidFill>
                  <a:srgbClr val="4F81BD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Статья 40 </a:t>
            </a:r>
            <a:r>
              <a:rPr lang="ru-RU" sz="1100" b="1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«Организация контроля объемов, сроков, качества и условий предоставления медицинской помощи»</a:t>
            </a:r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-23125" y="1969499"/>
            <a:ext cx="9073008" cy="1154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Контроль объемов, сроков, качества и условий предоставления медицинской помощи медицинскими организациями в объеме и на условиях, которые установлены территориальной программой обязательного медицинского страхования и договором на оказание и оплату медицинской помощи по обязательному медицинскому страхованию, проводится </a:t>
            </a:r>
            <a:r>
              <a:rPr lang="ru-RU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соответствии с порядком организации и проведения контроля объемов, сроков, качества и условий предоставления медицинской помощи</a:t>
            </a:r>
          </a:p>
        </p:txBody>
      </p:sp>
      <p:sp>
        <p:nvSpPr>
          <p:cNvPr id="18" name="Номер слайда 1">
            <a:extLst>
              <a:ext uri="{FF2B5EF4-FFF2-40B4-BE49-F238E27FC236}">
                <a16:creationId xmlns:a16="http://schemas.microsoft.com/office/drawing/2014/main" id="{7EFACA05-0887-4B9E-99C8-E580FC485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523095" y="5726907"/>
            <a:ext cx="1620905" cy="273844"/>
          </a:xfrm>
        </p:spPr>
        <p:txBody>
          <a:bodyPr/>
          <a:lstStyle/>
          <a:p>
            <a:fld id="{B19B0651-EE4F-4900-A07F-96A6BFA9D0F0}" type="slidenum">
              <a:rPr lang="ru-RU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fld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5" name="Прямая соединительная линия 4">
            <a:extLst>
              <a:ext uri="{FF2B5EF4-FFF2-40B4-BE49-F238E27FC236}">
                <a16:creationId xmlns:a16="http://schemas.microsoft.com/office/drawing/2014/main" id="{412E495A-E909-4564-9394-E2C3E4F1096B}"/>
              </a:ext>
            </a:extLst>
          </p:cNvPr>
          <p:cNvCxnSpPr/>
          <p:nvPr/>
        </p:nvCxnSpPr>
        <p:spPr>
          <a:xfrm>
            <a:off x="1439999" y="260648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DF02815C-2D5D-4D02-B6F8-4A5CBE0345EF}"/>
              </a:ext>
            </a:extLst>
          </p:cNvPr>
          <p:cNvSpPr/>
          <p:nvPr/>
        </p:nvSpPr>
        <p:spPr>
          <a:xfrm>
            <a:off x="650867" y="271972"/>
            <a:ext cx="8493133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2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Нормативная база для проведения контрольно-экспертных мероприятий СМО и ТФОМС</a:t>
            </a:r>
          </a:p>
        </p:txBody>
      </p:sp>
      <p:cxnSp>
        <p:nvCxnSpPr>
          <p:cNvPr id="7" name="Прямая соединительная линия 6">
            <a:extLst>
              <a:ext uri="{FF2B5EF4-FFF2-40B4-BE49-F238E27FC236}">
                <a16:creationId xmlns:a16="http://schemas.microsoft.com/office/drawing/2014/main" id="{62A3242C-5482-4572-B062-86449C1B8390}"/>
              </a:ext>
            </a:extLst>
          </p:cNvPr>
          <p:cNvCxnSpPr/>
          <p:nvPr/>
        </p:nvCxnSpPr>
        <p:spPr>
          <a:xfrm>
            <a:off x="266813" y="1052736"/>
            <a:ext cx="8493133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" name="Стрелка: вниз 1">
            <a:extLst>
              <a:ext uri="{FF2B5EF4-FFF2-40B4-BE49-F238E27FC236}">
                <a16:creationId xmlns:a16="http://schemas.microsoft.com/office/drawing/2014/main" id="{EF51EA0F-1298-4422-9A3C-5448C1E40A0F}"/>
              </a:ext>
            </a:extLst>
          </p:cNvPr>
          <p:cNvSpPr/>
          <p:nvPr/>
        </p:nvSpPr>
        <p:spPr>
          <a:xfrm>
            <a:off x="4042170" y="1638694"/>
            <a:ext cx="792088" cy="38280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08EAA6FC-4800-4F4C-888E-C64AA055D02A}"/>
              </a:ext>
            </a:extLst>
          </p:cNvPr>
          <p:cNvSpPr/>
          <p:nvPr/>
        </p:nvSpPr>
        <p:spPr>
          <a:xfrm>
            <a:off x="12879" y="3435713"/>
            <a:ext cx="9001000" cy="76944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ru-RU" sz="1100" b="1" dirty="0">
                <a:latin typeface="Arial" panose="020B0604020202020204" pitchFamily="34" charset="0"/>
                <a:cs typeface="Arial" panose="020B0604020202020204" pitchFamily="34" charset="0"/>
              </a:rPr>
              <a:t>Приказ Минздрава России от 19.03.2021 № 231н</a:t>
            </a:r>
          </a:p>
          <a:p>
            <a:pPr algn="just"/>
            <a:r>
              <a:rPr lang="ru-RU" sz="1100" dirty="0">
                <a:latin typeface="Arial" panose="020B0604020202020204" pitchFamily="34" charset="0"/>
                <a:cs typeface="Arial" panose="020B0604020202020204" pitchFamily="34" charset="0"/>
              </a:rPr>
              <a:t>«Об утверждении Порядка проведения контроля объемов, сроков, качества и условий предоставления медицинской помощи по обязательному медицинскому страхованию застрахованным лицам, а также ее финансового обеспечения» (Зарегистрировано в Минюсте России 13.05.2021 № 63410)</a:t>
            </a:r>
          </a:p>
        </p:txBody>
      </p:sp>
      <p:sp>
        <p:nvSpPr>
          <p:cNvPr id="11" name="Стрелка: вниз 10">
            <a:extLst>
              <a:ext uri="{FF2B5EF4-FFF2-40B4-BE49-F238E27FC236}">
                <a16:creationId xmlns:a16="http://schemas.microsoft.com/office/drawing/2014/main" id="{A14DD599-B9CC-4198-A510-A65EF9E4B51A}"/>
              </a:ext>
            </a:extLst>
          </p:cNvPr>
          <p:cNvSpPr/>
          <p:nvPr/>
        </p:nvSpPr>
        <p:spPr>
          <a:xfrm>
            <a:off x="4027056" y="3028547"/>
            <a:ext cx="792088" cy="38280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>
            <a:extLst>
              <a:ext uri="{FF2B5EF4-FFF2-40B4-BE49-F238E27FC236}">
                <a16:creationId xmlns:a16="http://schemas.microsoft.com/office/drawing/2014/main" id="{24EFF5F6-4275-4D8D-8A58-05C1F5CBCA5B}"/>
              </a:ext>
            </a:extLst>
          </p:cNvPr>
          <p:cNvSpPr/>
          <p:nvPr/>
        </p:nvSpPr>
        <p:spPr>
          <a:xfrm>
            <a:off x="37107" y="5206245"/>
            <a:ext cx="9001000" cy="43088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ru-RU" sz="1100" b="1" dirty="0">
                <a:latin typeface="Arial" panose="020B0604020202020204" pitchFamily="34" charset="0"/>
                <a:cs typeface="Arial" panose="020B0604020202020204" pitchFamily="34" charset="0"/>
              </a:rPr>
              <a:t>Приказ Минздрава России от 10.05.2017 № 203н</a:t>
            </a:r>
          </a:p>
          <a:p>
            <a:pPr algn="just"/>
            <a:r>
              <a:rPr lang="ru-RU" sz="1100" dirty="0">
                <a:latin typeface="Arial" panose="020B0604020202020204" pitchFamily="34" charset="0"/>
                <a:cs typeface="Arial" panose="020B0604020202020204" pitchFamily="34" charset="0"/>
              </a:rPr>
              <a:t>«Об утверждении критериев оценки качества медицинской помощи (Зарегистрировано в Минюсте России 17.05.2017 № 46740)</a:t>
            </a:r>
          </a:p>
        </p:txBody>
      </p:sp>
      <p:sp>
        <p:nvSpPr>
          <p:cNvPr id="16" name="Прямоугольник 15">
            <a:extLst>
              <a:ext uri="{FF2B5EF4-FFF2-40B4-BE49-F238E27FC236}">
                <a16:creationId xmlns:a16="http://schemas.microsoft.com/office/drawing/2014/main" id="{8E9432F7-65D3-4F7B-8AFD-C21DFE5599F1}"/>
              </a:ext>
            </a:extLst>
          </p:cNvPr>
          <p:cNvSpPr/>
          <p:nvPr/>
        </p:nvSpPr>
        <p:spPr>
          <a:xfrm>
            <a:off x="37943" y="4438806"/>
            <a:ext cx="8987878" cy="43088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Приказ МЗ РФ от 28.02.2019 № 108н </a:t>
            </a: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«Об утверждении правил обязательного медицинского страхования»</a:t>
            </a:r>
          </a:p>
        </p:txBody>
      </p:sp>
      <p:sp>
        <p:nvSpPr>
          <p:cNvPr id="19" name="Прямоугольник 18">
            <a:extLst>
              <a:ext uri="{FF2B5EF4-FFF2-40B4-BE49-F238E27FC236}">
                <a16:creationId xmlns:a16="http://schemas.microsoft.com/office/drawing/2014/main" id="{17DD2504-2A8D-4998-AF42-99FDF86733DA}"/>
              </a:ext>
            </a:extLst>
          </p:cNvPr>
          <p:cNvSpPr/>
          <p:nvPr/>
        </p:nvSpPr>
        <p:spPr>
          <a:xfrm>
            <a:off x="71500" y="6049481"/>
            <a:ext cx="9001000" cy="26161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ru-RU" sz="1100" b="1" dirty="0">
                <a:latin typeface="Arial" panose="020B0604020202020204" pitchFamily="34" charset="0"/>
                <a:cs typeface="Arial" panose="020B0604020202020204" pitchFamily="34" charset="0"/>
              </a:rPr>
              <a:t>Клинические рекомендации, размещенные на сайте </a:t>
            </a:r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CR.MINZDRAV.GOV.RU</a:t>
            </a:r>
            <a:endParaRPr lang="ru-RU" sz="1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86908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278523" y="1955297"/>
            <a:ext cx="8586954" cy="70317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1) </a:t>
            </a:r>
            <a:r>
              <a:rPr lang="ru-RU" sz="1275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обеспечение бесплатного оказания застрахованному лицу медицинской помощи </a:t>
            </a:r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объеме и на условиях, которые установлены программами обязательного медицинского страхования, договором по обязательному медицинскому страхованию и договором в рамках базовой программы;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72DEB382-1F4E-4708-AAD4-37E07825C97B}"/>
              </a:ext>
            </a:extLst>
          </p:cNvPr>
          <p:cNvSpPr/>
          <p:nvPr/>
        </p:nvSpPr>
        <p:spPr>
          <a:xfrm>
            <a:off x="278523" y="3087780"/>
            <a:ext cx="8586954" cy="484748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just"/>
            <a:r>
              <a:rPr lang="ru-RU" sz="1275" dirty="0">
                <a:latin typeface="Arial" panose="020B0604020202020204" pitchFamily="34" charset="0"/>
                <a:cs typeface="Arial" panose="020B0604020202020204" pitchFamily="34" charset="0"/>
              </a:rPr>
              <a:t>2) </a:t>
            </a:r>
            <a:r>
              <a:rPr lang="ru-RU" sz="1275" b="1" dirty="0">
                <a:latin typeface="Arial" panose="020B0604020202020204" pitchFamily="34" charset="0"/>
                <a:cs typeface="Arial" panose="020B0604020202020204" pitchFamily="34" charset="0"/>
              </a:rPr>
              <a:t>защита прав застрахованного лица на бесплатное оказание медицинской помощи </a:t>
            </a:r>
            <a:r>
              <a:rPr lang="ru-RU" sz="1275" dirty="0">
                <a:latin typeface="Arial" panose="020B0604020202020204" pitchFamily="34" charset="0"/>
                <a:cs typeface="Arial" panose="020B0604020202020204" pitchFamily="34" charset="0"/>
              </a:rPr>
              <a:t>при наступлении страхового случая в рамках программ обязательного медицинского страхования в медицинских организациях;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295DD756-7E9B-4B05-821D-1DD875AE66A8}"/>
              </a:ext>
            </a:extLst>
          </p:cNvPr>
          <p:cNvSpPr/>
          <p:nvPr/>
        </p:nvSpPr>
        <p:spPr>
          <a:xfrm>
            <a:off x="278523" y="3963354"/>
            <a:ext cx="8586954" cy="256267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3) </a:t>
            </a:r>
            <a:r>
              <a:rPr lang="ru-RU" sz="1275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предупреждение нарушений при оказании медицинской помощи</a:t>
            </a:r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являющихся результатом:</a:t>
            </a:r>
          </a:p>
          <a:p>
            <a:pPr algn="just"/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несоответствия оказанной медицинской помощи по видам, формам, объемам, срокам, качеству и условиям состоянию здоровья застрахованного лица при наступлении страхового случая с учетом степени поражения органов и (или) систем организма либо нарушений их функций, обусловленные заболеванием или состоянием либо их осложнением;</a:t>
            </a:r>
          </a:p>
          <a:p>
            <a:pPr algn="just"/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невыполнения, несвоевременного или ненадлежащего выполнения необходимых застрахованному лицу профилактических, диагностических и (или) лечебных мероприятий, оперативных вмешательств в соответствии с порядками оказания медицинской помощи, на основе клинических рекомендаций, с учетом стандартов медицинской помощи;</a:t>
            </a:r>
          </a:p>
          <a:p>
            <a:pPr algn="just"/>
            <a:r>
              <a:rPr lang="ru-RU" sz="127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несоблюдения сроков ожидания медицинской помощи, включая сроки ожидания оказания медицинской помощи в стационарных условиях, проведения отдельных диагностических обследований и консультаций врачей-специалистов, в том числе в медицинских организациях, оказывающих медицинскую помощь в амбулаторных условиях;</a:t>
            </a:r>
          </a:p>
        </p:txBody>
      </p:sp>
      <p:cxnSp>
        <p:nvCxnSpPr>
          <p:cNvPr id="7" name="Прямая соединительная линия 6">
            <a:extLst>
              <a:ext uri="{FF2B5EF4-FFF2-40B4-BE49-F238E27FC236}">
                <a16:creationId xmlns:a16="http://schemas.microsoft.com/office/drawing/2014/main" id="{8035C136-DF62-45B1-8A70-C17B69F966F7}"/>
              </a:ext>
            </a:extLst>
          </p:cNvPr>
          <p:cNvCxnSpPr/>
          <p:nvPr/>
        </p:nvCxnSpPr>
        <p:spPr>
          <a:xfrm>
            <a:off x="1421323" y="155436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" name="Прямоугольник 8">
            <a:extLst>
              <a:ext uri="{FF2B5EF4-FFF2-40B4-BE49-F238E27FC236}">
                <a16:creationId xmlns:a16="http://schemas.microsoft.com/office/drawing/2014/main" id="{900D0ED2-2778-4AC7-B480-258DE2586E66}"/>
              </a:ext>
            </a:extLst>
          </p:cNvPr>
          <p:cNvSpPr/>
          <p:nvPr/>
        </p:nvSpPr>
        <p:spPr>
          <a:xfrm>
            <a:off x="-36511" y="166760"/>
            <a:ext cx="9161836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200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Цели контроля объёмов, сроков, качества и условий предоставления медицинской помощи по обязательному медицинскому страхованию застрахованным лицам, а также ее финансового обеспечения</a:t>
            </a:r>
          </a:p>
        </p:txBody>
      </p:sp>
      <p:cxnSp>
        <p:nvCxnSpPr>
          <p:cNvPr id="10" name="Прямая соединительная линия 9">
            <a:extLst>
              <a:ext uri="{FF2B5EF4-FFF2-40B4-BE49-F238E27FC236}">
                <a16:creationId xmlns:a16="http://schemas.microsoft.com/office/drawing/2014/main" id="{DDEF4D01-B598-49E9-ADB9-B91ADF12ED3C}"/>
              </a:ext>
            </a:extLst>
          </p:cNvPr>
          <p:cNvCxnSpPr>
            <a:cxnSpLocks/>
          </p:cNvCxnSpPr>
          <p:nvPr/>
        </p:nvCxnSpPr>
        <p:spPr>
          <a:xfrm>
            <a:off x="179512" y="1613310"/>
            <a:ext cx="868596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47031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/>
          <p:cNvSpPr txBox="1"/>
          <p:nvPr/>
        </p:nvSpPr>
        <p:spPr>
          <a:xfrm>
            <a:off x="1132383" y="179931"/>
            <a:ext cx="791473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2000" b="1" cap="all" dirty="0">
                <a:solidFill>
                  <a:srgbClr val="4F81BD">
                    <a:lumMod val="75000"/>
                  </a:srgbClr>
                </a:solidFill>
                <a:cs typeface="Arial" pitchFamily="34" charset="0"/>
              </a:rPr>
              <a:t>Статья 40. 326-ФЗ «Организация контроля объемов, сроков, качества и условий»</a:t>
            </a:r>
            <a:endParaRPr lang="ru-RU" sz="3200" b="1" cap="all" dirty="0">
              <a:solidFill>
                <a:srgbClr val="4F81BD">
                  <a:lumMod val="75000"/>
                </a:srgbClr>
              </a:solidFill>
              <a:cs typeface="Arial" pitchFamily="34" charset="0"/>
            </a:endParaRPr>
          </a:p>
        </p:txBody>
      </p:sp>
      <p:cxnSp>
        <p:nvCxnSpPr>
          <p:cNvPr id="33" name="Прямая соединительная линия 32"/>
          <p:cNvCxnSpPr/>
          <p:nvPr/>
        </p:nvCxnSpPr>
        <p:spPr>
          <a:xfrm>
            <a:off x="1260000" y="129600"/>
            <a:ext cx="7632000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6" name="Скругленный прямоугольник 15"/>
          <p:cNvSpPr/>
          <p:nvPr/>
        </p:nvSpPr>
        <p:spPr>
          <a:xfrm>
            <a:off x="1895476" y="1104795"/>
            <a:ext cx="2859106" cy="928693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1905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ТФОМС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межтерриториальной помощи</a:t>
            </a: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5033782" y="1097657"/>
            <a:ext cx="2928958" cy="942968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endParaRPr lang="ru-RU" sz="1800" dirty="0">
              <a:solidFill>
                <a:schemeClr val="tx1"/>
              </a:solidFill>
            </a:endParaRPr>
          </a:p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СМО</a:t>
            </a:r>
          </a:p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 оказании медицинской помощи жителям Московской области</a:t>
            </a:r>
          </a:p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endParaRPr lang="ru-RU" sz="1800" dirty="0">
              <a:solidFill>
                <a:schemeClr val="tx1"/>
              </a:solidFill>
            </a:endParaRPr>
          </a:p>
        </p:txBody>
      </p:sp>
      <p:sp>
        <p:nvSpPr>
          <p:cNvPr id="18" name="Выгнутая влево стрелка 17"/>
          <p:cNvSpPr/>
          <p:nvPr/>
        </p:nvSpPr>
        <p:spPr>
          <a:xfrm>
            <a:off x="1452596" y="2387592"/>
            <a:ext cx="731838" cy="1216025"/>
          </a:xfrm>
          <a:prstGeom prst="curvedRightArrow">
            <a:avLst/>
          </a:prstGeom>
          <a:solidFill>
            <a:schemeClr val="tx2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endParaRPr lang="ru-RU" sz="1800" dirty="0">
              <a:solidFill>
                <a:srgbClr val="C00000"/>
              </a:solidFill>
            </a:endParaRPr>
          </a:p>
        </p:txBody>
      </p:sp>
      <p:sp>
        <p:nvSpPr>
          <p:cNvPr id="19" name="Выгнутая вправо стрелка 18"/>
          <p:cNvSpPr/>
          <p:nvPr/>
        </p:nvSpPr>
        <p:spPr>
          <a:xfrm>
            <a:off x="7597615" y="2389487"/>
            <a:ext cx="730250" cy="1216025"/>
          </a:xfrm>
          <a:prstGeom prst="curvedLeftArrow">
            <a:avLst/>
          </a:prstGeom>
          <a:solidFill>
            <a:schemeClr val="tx2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endParaRPr lang="ru-RU" sz="1800">
              <a:solidFill>
                <a:schemeClr val="tx1"/>
              </a:solidFill>
            </a:endParaRPr>
          </a:p>
        </p:txBody>
      </p:sp>
      <p:sp>
        <p:nvSpPr>
          <p:cNvPr id="20" name="Text Box 10"/>
          <p:cNvSpPr txBox="1">
            <a:spLocks noChangeArrowheads="1"/>
          </p:cNvSpPr>
          <p:nvPr/>
        </p:nvSpPr>
        <p:spPr bwMode="auto">
          <a:xfrm>
            <a:off x="190277" y="3614414"/>
            <a:ext cx="2016125" cy="1785104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9050">
            <a:solidFill>
              <a:srgbClr val="00206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6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МЭК – медико-экономического контроля</a:t>
            </a: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Технический контроль реестра счетов в автоматическом режиме. (100% случаев)</a:t>
            </a:r>
          </a:p>
        </p:txBody>
      </p:sp>
      <p:sp>
        <p:nvSpPr>
          <p:cNvPr id="21" name="Rectangle 8"/>
          <p:cNvSpPr>
            <a:spLocks noChangeArrowheads="1"/>
          </p:cNvSpPr>
          <p:nvPr/>
        </p:nvSpPr>
        <p:spPr bwMode="auto">
          <a:xfrm>
            <a:off x="2368510" y="3607785"/>
            <a:ext cx="3085678" cy="214541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9050">
            <a:solidFill>
              <a:srgbClr val="002060"/>
            </a:solidFill>
            <a:miter lim="800000"/>
            <a:headEnd/>
            <a:tailEnd/>
          </a:ln>
        </p:spPr>
        <p:txBody>
          <a:bodyPr lIns="72000" tIns="0" rIns="0" bIns="0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</a:pPr>
            <a:endParaRPr lang="ru-RU" sz="1400" dirty="0">
              <a:solidFill>
                <a:schemeClr val="tx2">
                  <a:lumMod val="75000"/>
                </a:schemeClr>
              </a:solidFill>
              <a:latin typeface="Arial Black" pitchFamily="34" charset="0"/>
            </a:endParaRP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400" dirty="0">
                <a:solidFill>
                  <a:schemeClr val="tx2">
                    <a:lumMod val="75000"/>
                  </a:schemeClr>
                </a:solidFill>
                <a:latin typeface="Arial Black" pitchFamily="34" charset="0"/>
              </a:rPr>
              <a:t>МЭЭ – медико-экономической экспертизы</a:t>
            </a: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Установление соответствия фактических сроков оказания</a:t>
            </a: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медицинской помощи, объема предъявленных к оплате услуг записям в первичной медицинской документации и учетно-отчетной документации медицинской организации</a:t>
            </a:r>
          </a:p>
        </p:txBody>
      </p:sp>
      <p:sp>
        <p:nvSpPr>
          <p:cNvPr id="22" name="Text Box 13"/>
          <p:cNvSpPr txBox="1">
            <a:spLocks noChangeArrowheads="1"/>
          </p:cNvSpPr>
          <p:nvPr/>
        </p:nvSpPr>
        <p:spPr bwMode="auto">
          <a:xfrm>
            <a:off x="5796136" y="3605093"/>
            <a:ext cx="2968530" cy="2339102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9050">
            <a:solidFill>
              <a:srgbClr val="002060"/>
            </a:solidFill>
            <a:miter lim="800000"/>
            <a:headEnd/>
            <a:tailEnd/>
          </a:ln>
        </p:spPr>
        <p:txBody>
          <a:bodyPr wrap="square" lIns="72000" tIns="0" rIns="0" bIns="0">
            <a:spAutoFit/>
          </a:bodyPr>
          <a:lstStyle/>
          <a:p>
            <a:pPr algn="ctr">
              <a:spcBef>
                <a:spcPct val="0"/>
              </a:spcBef>
              <a:buClrTx/>
              <a:buSzTx/>
              <a:buFontTx/>
              <a:buNone/>
            </a:pPr>
            <a:endParaRPr lang="ru-RU" sz="1400" b="1" dirty="0">
              <a:solidFill>
                <a:schemeClr val="tx2">
                  <a:lumMod val="75000"/>
                </a:schemeClr>
              </a:solidFill>
              <a:latin typeface="Arial Black" pitchFamily="34" charset="0"/>
            </a:endParaRPr>
          </a:p>
          <a:p>
            <a:pPr algn="ctr">
              <a:spcBef>
                <a:spcPct val="0"/>
              </a:spcBef>
              <a:buClrTx/>
              <a:buSzTx/>
              <a:buFontTx/>
              <a:buNone/>
            </a:pP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Arial Black" pitchFamily="34" charset="0"/>
              </a:rPr>
              <a:t>ЭКМП </a:t>
            </a:r>
            <a:r>
              <a:rPr lang="ru-RU" sz="1400" dirty="0">
                <a:solidFill>
                  <a:schemeClr val="tx2">
                    <a:lumMod val="75000"/>
                  </a:schemeClr>
                </a:solidFill>
                <a:latin typeface="Arial Black" pitchFamily="34" charset="0"/>
              </a:rPr>
              <a:t>– экспертизы качества медицинской помощи</a:t>
            </a:r>
          </a:p>
          <a:p>
            <a:pPr algn="ctr">
              <a:spcBef>
                <a:spcPct val="0"/>
              </a:spcBef>
            </a:pP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Выявление нарушений при оказании медицинской помощи, в том числе оценка своевременности ее оказания, правильности выбора методов профилактики, диагностики, лечения и медицинской реабилитации, степени достижения запланированного результата </a:t>
            </a:r>
          </a:p>
        </p:txBody>
      </p:sp>
      <p:sp>
        <p:nvSpPr>
          <p:cNvPr id="23" name="Прямоугольник 22"/>
          <p:cNvSpPr/>
          <p:nvPr/>
        </p:nvSpPr>
        <p:spPr>
          <a:xfrm>
            <a:off x="2226706" y="2389317"/>
            <a:ext cx="5317926" cy="285752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800" b="1" dirty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Путём проведения</a:t>
            </a:r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35801" y="6217320"/>
            <a:ext cx="9011313" cy="27606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ru-RU" sz="1800" b="1" dirty="0">
                <a:solidFill>
                  <a:schemeClr val="accent1">
                    <a:lumMod val="50000"/>
                  </a:schemeClr>
                </a:solidFill>
                <a:latin typeface="Arial Black" pitchFamily="34" charset="0"/>
              </a:rPr>
              <a:t>  плановая        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Arial Black" pitchFamily="34" charset="0"/>
              </a:rPr>
              <a:t>тематическая</a:t>
            </a:r>
            <a:r>
              <a:rPr lang="ru-RU" sz="1800" b="1" dirty="0">
                <a:solidFill>
                  <a:schemeClr val="accent1">
                    <a:lumMod val="50000"/>
                  </a:schemeClr>
                </a:solidFill>
                <a:latin typeface="Arial Black" pitchFamily="34" charset="0"/>
              </a:rPr>
              <a:t>                          внеплановая (целевая)   </a:t>
            </a:r>
            <a:r>
              <a:rPr lang="ru-RU" sz="1800" b="1" dirty="0">
                <a:solidFill>
                  <a:srgbClr val="C00000"/>
                </a:solidFill>
                <a:latin typeface="Arial Black" pitchFamily="34" charset="0"/>
              </a:rPr>
              <a:t>  </a:t>
            </a:r>
            <a:r>
              <a:rPr lang="ru-RU" sz="1800" dirty="0">
                <a:solidFill>
                  <a:srgbClr val="C00000"/>
                </a:solidFill>
              </a:rPr>
              <a:t>                                                                 </a:t>
            </a:r>
          </a:p>
        </p:txBody>
      </p:sp>
    </p:spTree>
    <p:extLst>
      <p:ext uri="{BB962C8B-B14F-4D97-AF65-F5344CB8AC3E}">
        <p14:creationId xmlns:p14="http://schemas.microsoft.com/office/powerpoint/2010/main" val="25325479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86535" y="1187658"/>
            <a:ext cx="8370930" cy="94195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Медико-экономическая экспертиза </a:t>
            </a:r>
            <a:r>
              <a:rPr lang="ru-RU" sz="15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установление соответствия фактических сроков оказания медицинской помощи, объема предъявленных к оплате медицинских услуг записям в первичной медицинской документации и учетно-отчетной документации медицинской организации </a:t>
            </a: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420765" y="4484104"/>
            <a:ext cx="1482256" cy="449159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СМП – 2% 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548551" y="327873"/>
            <a:ext cx="8370931" cy="3508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80000"/>
              </a:lnSpc>
              <a:defRPr/>
            </a:pPr>
            <a:r>
              <a:rPr lang="ru-RU" sz="2100" b="1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Медико-</a:t>
            </a:r>
            <a:r>
              <a:rPr lang="ru-RU" sz="2100" b="1" cap="all" dirty="0" err="1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ЭКОНОМИческая</a:t>
            </a:r>
            <a:r>
              <a:rPr lang="ru-RU" sz="2100" b="1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экспертиза </a:t>
            </a:r>
          </a:p>
        </p:txBody>
      </p:sp>
      <p:sp>
        <p:nvSpPr>
          <p:cNvPr id="13" name="Номер слайда 1">
            <a:extLst>
              <a:ext uri="{FF2B5EF4-FFF2-40B4-BE49-F238E27FC236}">
                <a16:creationId xmlns:a16="http://schemas.microsoft.com/office/drawing/2014/main" id="{C5CCB69E-B3E1-40C0-BA0E-47EA9F1DB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523095" y="5726907"/>
            <a:ext cx="1620905" cy="273844"/>
          </a:xfrm>
        </p:spPr>
        <p:txBody>
          <a:bodyPr/>
          <a:lstStyle/>
          <a:p>
            <a:fld id="{B19B0651-EE4F-4900-A07F-96A6BFA9D0F0}" type="slidenum">
              <a:rPr lang="ru-RU" smtClean="0">
                <a:latin typeface="Arial" panose="020B0604020202020204" pitchFamily="34" charset="0"/>
                <a:cs typeface="Arial" panose="020B0604020202020204" pitchFamily="34" charset="0"/>
              </a:rPr>
              <a:t>5</a:t>
            </a:fld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Скругленный прямоугольник 17">
            <a:extLst>
              <a:ext uri="{FF2B5EF4-FFF2-40B4-BE49-F238E27FC236}">
                <a16:creationId xmlns:a16="http://schemas.microsoft.com/office/drawing/2014/main" id="{4A82FE3C-E16E-45DF-BD47-A372FAE4FF20}"/>
              </a:ext>
            </a:extLst>
          </p:cNvPr>
          <p:cNvSpPr/>
          <p:nvPr/>
        </p:nvSpPr>
        <p:spPr>
          <a:xfrm>
            <a:off x="2451792" y="2219754"/>
            <a:ext cx="4024393" cy="348429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Формы проведения</a:t>
            </a:r>
          </a:p>
        </p:txBody>
      </p:sp>
      <p:sp>
        <p:nvSpPr>
          <p:cNvPr id="12" name="Скругленный прямоугольник 17">
            <a:extLst>
              <a:ext uri="{FF2B5EF4-FFF2-40B4-BE49-F238E27FC236}">
                <a16:creationId xmlns:a16="http://schemas.microsoft.com/office/drawing/2014/main" id="{0DB7A8E0-3769-48DA-A536-66FF208AF92A}"/>
              </a:ext>
            </a:extLst>
          </p:cNvPr>
          <p:cNvSpPr/>
          <p:nvPr/>
        </p:nvSpPr>
        <p:spPr>
          <a:xfrm>
            <a:off x="232426" y="2730328"/>
            <a:ext cx="3599698" cy="348429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Плановая</a:t>
            </a:r>
          </a:p>
        </p:txBody>
      </p:sp>
      <p:sp>
        <p:nvSpPr>
          <p:cNvPr id="15" name="Скругленный прямоугольник 17">
            <a:extLst>
              <a:ext uri="{FF2B5EF4-FFF2-40B4-BE49-F238E27FC236}">
                <a16:creationId xmlns:a16="http://schemas.microsoft.com/office/drawing/2014/main" id="{53AED3C2-A10B-42F6-8023-14BC72F4B29A}"/>
              </a:ext>
            </a:extLst>
          </p:cNvPr>
          <p:cNvSpPr/>
          <p:nvPr/>
        </p:nvSpPr>
        <p:spPr>
          <a:xfrm>
            <a:off x="5067133" y="2748517"/>
            <a:ext cx="3599698" cy="348429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Внеплановая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3BE86DFD-E9D5-4DA4-AA32-F43BA366C20C}"/>
              </a:ext>
            </a:extLst>
          </p:cNvPr>
          <p:cNvSpPr/>
          <p:nvPr/>
        </p:nvSpPr>
        <p:spPr>
          <a:xfrm>
            <a:off x="278522" y="3301657"/>
            <a:ext cx="8640960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just"/>
            <a:r>
              <a:rPr lang="ru-RU" b="1" dirty="0">
                <a:latin typeface="Arial" panose="020B0604020202020204" pitchFamily="34" charset="0"/>
                <a:cs typeface="Arial" panose="020B0604020202020204" pitchFamily="34" charset="0"/>
              </a:rPr>
              <a:t>Объем </a:t>
            </a:r>
            <a:r>
              <a:rPr lang="ru-RU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ежемесячных</a:t>
            </a:r>
            <a:r>
              <a:rPr lang="ru-RU" b="1" dirty="0">
                <a:latin typeface="Arial" panose="020B0604020202020204" pitchFamily="34" charset="0"/>
                <a:cs typeface="Arial" panose="020B0604020202020204" pitchFamily="34" charset="0"/>
              </a:rPr>
              <a:t> медико-экономических экспертиз от числа принятых к оплате случаев оказания медицинской помощи </a:t>
            </a:r>
            <a:r>
              <a:rPr lang="ru-RU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в каждой медицинской организации</a:t>
            </a:r>
            <a:r>
              <a:rPr lang="ru-RU" b="1" dirty="0">
                <a:latin typeface="Arial" panose="020B0604020202020204" pitchFamily="34" charset="0"/>
                <a:cs typeface="Arial" panose="020B0604020202020204" pitchFamily="34" charset="0"/>
              </a:rPr>
              <a:t> составляет не менее: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6949C320-318F-4C71-84B1-F83406D5DEAF}"/>
              </a:ext>
            </a:extLst>
          </p:cNvPr>
          <p:cNvSpPr/>
          <p:nvPr/>
        </p:nvSpPr>
        <p:spPr>
          <a:xfrm>
            <a:off x="2376231" y="4494681"/>
            <a:ext cx="1482256" cy="43858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АПП – 0,5% 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88EDA141-662B-44E8-9C48-AF2EEA808B57}"/>
              </a:ext>
            </a:extLst>
          </p:cNvPr>
          <p:cNvSpPr/>
          <p:nvPr/>
        </p:nvSpPr>
        <p:spPr>
          <a:xfrm>
            <a:off x="4463989" y="4474866"/>
            <a:ext cx="1350149" cy="43858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КС – 6% </a:t>
            </a: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9A656D8B-0D19-41A2-BB53-E751796316B6}"/>
              </a:ext>
            </a:extLst>
          </p:cNvPr>
          <p:cNvSpPr/>
          <p:nvPr/>
        </p:nvSpPr>
        <p:spPr>
          <a:xfrm>
            <a:off x="6516217" y="4479348"/>
            <a:ext cx="1328687" cy="453916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ДС – 6%</a:t>
            </a:r>
          </a:p>
        </p:txBody>
      </p:sp>
      <p:sp>
        <p:nvSpPr>
          <p:cNvPr id="16" name="Прямоугольник 15">
            <a:extLst>
              <a:ext uri="{FF2B5EF4-FFF2-40B4-BE49-F238E27FC236}">
                <a16:creationId xmlns:a16="http://schemas.microsoft.com/office/drawing/2014/main" id="{E5E20B76-840F-4F01-9D9E-EC9EE4196660}"/>
              </a:ext>
            </a:extLst>
          </p:cNvPr>
          <p:cNvSpPr/>
          <p:nvPr/>
        </p:nvSpPr>
        <p:spPr>
          <a:xfrm>
            <a:off x="116506" y="5156164"/>
            <a:ext cx="8910989" cy="70746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5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﻿Проводятся </a:t>
            </a:r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течение одного месяца с рабочего дня, </a:t>
            </a:r>
            <a:r>
              <a:rPr lang="ru-RU" sz="15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следующего за днем оформления заключения о результатах МЭК</a:t>
            </a:r>
          </a:p>
        </p:txBody>
      </p:sp>
      <p:cxnSp>
        <p:nvCxnSpPr>
          <p:cNvPr id="18" name="Прямая соединительная линия 17">
            <a:extLst>
              <a:ext uri="{FF2B5EF4-FFF2-40B4-BE49-F238E27FC236}">
                <a16:creationId xmlns:a16="http://schemas.microsoft.com/office/drawing/2014/main" id="{87FE0B8E-2AE8-4866-806A-730F26EB15AB}"/>
              </a:ext>
            </a:extLst>
          </p:cNvPr>
          <p:cNvCxnSpPr/>
          <p:nvPr/>
        </p:nvCxnSpPr>
        <p:spPr>
          <a:xfrm>
            <a:off x="1683720" y="188640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0" name="Прямая соединительная линия 19">
            <a:extLst>
              <a:ext uri="{FF2B5EF4-FFF2-40B4-BE49-F238E27FC236}">
                <a16:creationId xmlns:a16="http://schemas.microsoft.com/office/drawing/2014/main" id="{43D09F5E-ACA3-4C23-BA70-7ABEA796301F}"/>
              </a:ext>
            </a:extLst>
          </p:cNvPr>
          <p:cNvCxnSpPr>
            <a:cxnSpLocks/>
          </p:cNvCxnSpPr>
          <p:nvPr/>
        </p:nvCxnSpPr>
        <p:spPr>
          <a:xfrm flipV="1">
            <a:off x="1288784" y="807042"/>
            <a:ext cx="7556698" cy="7614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322215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839708" y="273107"/>
            <a:ext cx="8424936" cy="73866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algn="ctr">
              <a:lnSpc>
                <a:spcPts val="2500"/>
              </a:lnSpc>
              <a:defRPr sz="2000" b="1" cap="small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pPr>
              <a:lnSpc>
                <a:spcPct val="100000"/>
              </a:lnSpc>
            </a:pPr>
            <a:r>
              <a:rPr lang="ru-RU" sz="2100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Специалист - эксперт, осуществляющий</a:t>
            </a:r>
          </a:p>
          <a:p>
            <a:pPr>
              <a:lnSpc>
                <a:spcPct val="100000"/>
              </a:lnSpc>
            </a:pPr>
            <a:r>
              <a:rPr lang="ru-RU" sz="2100" cap="all" dirty="0">
                <a:solidFill>
                  <a:srgbClr val="4F81BD">
                    <a:lumMod val="75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медико-экономическую экспертизу</a:t>
            </a:r>
          </a:p>
        </p:txBody>
      </p:sp>
      <p:sp>
        <p:nvSpPr>
          <p:cNvPr id="34" name="Плюс 33"/>
          <p:cNvSpPr/>
          <p:nvPr/>
        </p:nvSpPr>
        <p:spPr>
          <a:xfrm rot="5400000">
            <a:off x="3716429" y="2092303"/>
            <a:ext cx="577017" cy="594066"/>
          </a:xfrm>
          <a:prstGeom prst="mathPlus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 dirty="0"/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358381" y="1953220"/>
            <a:ext cx="2717000" cy="501177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ea typeface="Batang" pitchFamily="18" charset="-127"/>
                <a:cs typeface="Arial" panose="020B0604020202020204" pitchFamily="34" charset="0"/>
              </a:rPr>
              <a:t>высшее образование</a:t>
            </a:r>
          </a:p>
        </p:txBody>
      </p:sp>
      <p:sp>
        <p:nvSpPr>
          <p:cNvPr id="27" name="Скругленный прямоугольник 26"/>
          <p:cNvSpPr/>
          <p:nvPr/>
        </p:nvSpPr>
        <p:spPr>
          <a:xfrm>
            <a:off x="4576461" y="2786665"/>
            <a:ext cx="4205138" cy="708788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ea typeface="Batang" pitchFamily="18" charset="-127"/>
                <a:cs typeface="Arial" panose="020B0604020202020204" pitchFamily="34" charset="0"/>
              </a:rPr>
              <a:t>стаж работы по врачебной специальности не менее 5 лет</a:t>
            </a: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4576461" y="2042491"/>
            <a:ext cx="4205138" cy="65692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ea typeface="Batang" pitchFamily="18" charset="-127"/>
                <a:cs typeface="Arial" panose="020B0604020202020204" pitchFamily="34" charset="0"/>
              </a:rPr>
              <a:t>свидетельство об аккредитации специалиста или сертификат специалиста</a:t>
            </a: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4595695" y="3582707"/>
            <a:ext cx="4190741" cy="8624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500" b="1" dirty="0">
                <a:solidFill>
                  <a:schemeClr val="tx1"/>
                </a:solidFill>
                <a:latin typeface="Arial" panose="020B0604020202020204" pitchFamily="34" charset="0"/>
                <a:ea typeface="Batang" pitchFamily="18" charset="-127"/>
                <a:cs typeface="Arial" panose="020B0604020202020204" pitchFamily="34" charset="0"/>
              </a:rPr>
              <a:t>подготовка по вопросам экспертной деятельности в сфере обязательного медицинского страхования</a:t>
            </a:r>
          </a:p>
        </p:txBody>
      </p:sp>
      <p:sp>
        <p:nvSpPr>
          <p:cNvPr id="2" name="AutoShape 2" descr="Картинки по запросу врач эксперт картинки"/>
          <p:cNvSpPr>
            <a:spLocks noChangeAspect="1" noChangeArrowheads="1"/>
          </p:cNvSpPr>
          <p:nvPr/>
        </p:nvSpPr>
        <p:spPr bwMode="auto">
          <a:xfrm>
            <a:off x="1259681" y="748903"/>
            <a:ext cx="228600" cy="228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ru-RU" sz="1350"/>
          </a:p>
        </p:txBody>
      </p:sp>
      <p:sp>
        <p:nvSpPr>
          <p:cNvPr id="26" name="Скругленный прямоугольник 25"/>
          <p:cNvSpPr/>
          <p:nvPr/>
        </p:nvSpPr>
        <p:spPr>
          <a:xfrm>
            <a:off x="2339752" y="1188246"/>
            <a:ext cx="3229265" cy="30363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rgbClr val="00729A"/>
                </a:solidFill>
                <a:latin typeface="Arial" panose="020B0604020202020204" pitchFamily="34" charset="0"/>
                <a:ea typeface="Batang" pitchFamily="18" charset="-127"/>
                <a:cs typeface="Arial" panose="020B0604020202020204" pitchFamily="34" charset="0"/>
              </a:rPr>
              <a:t>ВРАЧ</a:t>
            </a:r>
            <a:endParaRPr lang="ru-RU" sz="2100" b="1" dirty="0">
              <a:solidFill>
                <a:srgbClr val="00729A"/>
              </a:solidFill>
              <a:latin typeface="Arial" panose="020B0604020202020204" pitchFamily="34" charset="0"/>
              <a:ea typeface="Batang" pitchFamily="18" charset="-127"/>
              <a:cs typeface="Arial" panose="020B0604020202020204" pitchFamily="34" charset="0"/>
            </a:endParaRPr>
          </a:p>
        </p:txBody>
      </p:sp>
      <p:sp>
        <p:nvSpPr>
          <p:cNvPr id="3" name="AutoShape 2" descr="https://ria56.ru/wp-content/uploads/2019/05/photo_2019-05-20_12-37-57.jpg"/>
          <p:cNvSpPr>
            <a:spLocks noChangeAspect="1" noChangeArrowheads="1"/>
          </p:cNvSpPr>
          <p:nvPr/>
        </p:nvSpPr>
        <p:spPr bwMode="auto">
          <a:xfrm>
            <a:off x="1373981" y="863204"/>
            <a:ext cx="228600" cy="228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ru-RU" sz="1350"/>
          </a:p>
        </p:txBody>
      </p:sp>
      <p:sp>
        <p:nvSpPr>
          <p:cNvPr id="4" name="AutoShape 4" descr="Картинки по запросу врач эксперт картинки"/>
          <p:cNvSpPr>
            <a:spLocks noChangeAspect="1" noChangeArrowheads="1"/>
          </p:cNvSpPr>
          <p:nvPr/>
        </p:nvSpPr>
        <p:spPr bwMode="auto">
          <a:xfrm>
            <a:off x="1488281" y="977504"/>
            <a:ext cx="228600" cy="228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ru-RU" sz="1350"/>
          </a:p>
        </p:txBody>
      </p:sp>
      <p:pic>
        <p:nvPicPr>
          <p:cNvPr id="205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9532" y="2765393"/>
            <a:ext cx="2719870" cy="1787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CC8942F2-BB2E-44E4-952F-7206CFD3C528}"/>
              </a:ext>
            </a:extLst>
          </p:cNvPr>
          <p:cNvSpPr/>
          <p:nvPr/>
        </p:nvSpPr>
        <p:spPr>
          <a:xfrm>
            <a:off x="337122" y="5260032"/>
            <a:ext cx="8424936" cy="113107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just"/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Специалист-эксперт </a:t>
            </a:r>
            <a:r>
              <a:rPr lang="ru-RU" sz="135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 привлекается к медико-экономической экспертизе </a:t>
            </a:r>
            <a:r>
              <a:rPr lang="ru-RU" sz="1350" b="1" dirty="0">
                <a:latin typeface="Arial" panose="020B0604020202020204" pitchFamily="34" charset="0"/>
                <a:cs typeface="Arial" panose="020B0604020202020204" pitchFamily="34" charset="0"/>
              </a:rPr>
              <a:t>в медицинской организации, с которой он состоит в трудовых или иных договорных отношениях, и обязан отказаться от проведения медико-экономической экспертизы в случаях, когда пациент является (являлся) его родственником или пациентом, в лечении которого специалист-эксперт принимал участие.</a:t>
            </a:r>
          </a:p>
        </p:txBody>
      </p:sp>
      <p:cxnSp>
        <p:nvCxnSpPr>
          <p:cNvPr id="17" name="Прямая соединительная линия 16">
            <a:extLst>
              <a:ext uri="{FF2B5EF4-FFF2-40B4-BE49-F238E27FC236}">
                <a16:creationId xmlns:a16="http://schemas.microsoft.com/office/drawing/2014/main" id="{E0F7823D-069E-4E05-BB21-38A2362110E5}"/>
              </a:ext>
            </a:extLst>
          </p:cNvPr>
          <p:cNvCxnSpPr/>
          <p:nvPr/>
        </p:nvCxnSpPr>
        <p:spPr>
          <a:xfrm>
            <a:off x="1683720" y="188640"/>
            <a:ext cx="73437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>
            <a:extLst>
              <a:ext uri="{FF2B5EF4-FFF2-40B4-BE49-F238E27FC236}">
                <a16:creationId xmlns:a16="http://schemas.microsoft.com/office/drawing/2014/main" id="{8CB2AA6D-5FFF-4959-8940-6D052F4D9928}"/>
              </a:ext>
            </a:extLst>
          </p:cNvPr>
          <p:cNvCxnSpPr>
            <a:cxnSpLocks/>
          </p:cNvCxnSpPr>
          <p:nvPr/>
        </p:nvCxnSpPr>
        <p:spPr>
          <a:xfrm flipV="1">
            <a:off x="1266067" y="1054865"/>
            <a:ext cx="7556698" cy="7614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349869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3" name="Прямая соединительная линия 32"/>
          <p:cNvCxnSpPr/>
          <p:nvPr/>
        </p:nvCxnSpPr>
        <p:spPr>
          <a:xfrm>
            <a:off x="1260000" y="164637"/>
            <a:ext cx="7632000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4" name="Прямая соединительная линия 33"/>
          <p:cNvCxnSpPr/>
          <p:nvPr/>
        </p:nvCxnSpPr>
        <p:spPr>
          <a:xfrm>
            <a:off x="1293827" y="836712"/>
            <a:ext cx="7632000" cy="1587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" name="Стрелка вниз 1"/>
          <p:cNvSpPr/>
          <p:nvPr/>
        </p:nvSpPr>
        <p:spPr>
          <a:xfrm>
            <a:off x="4008425" y="2878135"/>
            <a:ext cx="1224080" cy="486860"/>
          </a:xfrm>
          <a:prstGeom prst="downArrow">
            <a:avLst>
              <a:gd name="adj1" fmla="val 50000"/>
              <a:gd name="adj2" fmla="val 50000"/>
            </a:avLst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black"/>
              </a:solidFill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448399" y="1196752"/>
            <a:ext cx="8680552" cy="1662333"/>
          </a:xfrm>
          <a:prstGeom prst="roundRect">
            <a:avLst/>
          </a:prstGeom>
          <a:gradFill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ЭКМП- выявление нарушений при оказании медицинской помощи, в том числе оценка своевременности ее оказания, правильности выбора методов профилактики, диагностики, лечения и медицинской реабилитации, степени достижения запланированного результата </a:t>
            </a:r>
          </a:p>
        </p:txBody>
      </p:sp>
      <p:grpSp>
        <p:nvGrpSpPr>
          <p:cNvPr id="6" name="Группа 5"/>
          <p:cNvGrpSpPr/>
          <p:nvPr/>
        </p:nvGrpSpPr>
        <p:grpSpPr>
          <a:xfrm>
            <a:off x="179814" y="3500936"/>
            <a:ext cx="8725159" cy="3096416"/>
            <a:chOff x="248242" y="3860761"/>
            <a:chExt cx="8709604" cy="2122631"/>
          </a:xfrm>
        </p:grpSpPr>
        <p:sp>
          <p:nvSpPr>
            <p:cNvPr id="17" name="Скругленный прямоугольник 16"/>
            <p:cNvSpPr/>
            <p:nvPr/>
          </p:nvSpPr>
          <p:spPr>
            <a:xfrm>
              <a:off x="248242" y="3860761"/>
              <a:ext cx="8709604" cy="515106"/>
            </a:xfrm>
            <a:prstGeom prst="roundRect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ru-RU" sz="2000" dirty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Плановая – случайная выборка (СМП – 0,5%, АПП- 0,2%, КС-3%, ДС -1,5%)</a:t>
              </a:r>
            </a:p>
          </p:txBody>
        </p:sp>
        <p:sp>
          <p:nvSpPr>
            <p:cNvPr id="18" name="Скругленный прямоугольник 17"/>
            <p:cNvSpPr/>
            <p:nvPr/>
          </p:nvSpPr>
          <p:spPr>
            <a:xfrm>
              <a:off x="4433351" y="4384940"/>
              <a:ext cx="4444700" cy="421235"/>
            </a:xfrm>
            <a:prstGeom prst="roundRect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dirty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Внеплановая</a:t>
              </a:r>
            </a:p>
          </p:txBody>
        </p:sp>
        <p:sp>
          <p:nvSpPr>
            <p:cNvPr id="19" name="Скругленный прямоугольник 18"/>
            <p:cNvSpPr/>
            <p:nvPr/>
          </p:nvSpPr>
          <p:spPr>
            <a:xfrm>
              <a:off x="390318" y="4905415"/>
              <a:ext cx="3845107" cy="428814"/>
            </a:xfrm>
            <a:prstGeom prst="roundRect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dirty="0" err="1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Мультидисциплинарная</a:t>
              </a:r>
              <a:endPara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6" name="Скругленный прямоугольник 15"/>
            <p:cNvSpPr/>
            <p:nvPr/>
          </p:nvSpPr>
          <p:spPr>
            <a:xfrm>
              <a:off x="2465519" y="5525175"/>
              <a:ext cx="3885298" cy="458217"/>
            </a:xfrm>
            <a:prstGeom prst="roundRect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dirty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Очная</a:t>
              </a: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1198340" y="379987"/>
            <a:ext cx="8054180" cy="3447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80000"/>
              </a:lnSpc>
              <a:defRPr/>
            </a:pPr>
            <a:r>
              <a:rPr lang="ru-RU" sz="2000" b="1" cap="all" dirty="0">
                <a:solidFill>
                  <a:srgbClr val="4F81BD">
                    <a:lumMod val="75000"/>
                  </a:srgbClr>
                </a:solidFill>
                <a:cs typeface="Arial" pitchFamily="34" charset="0"/>
              </a:rPr>
              <a:t>Экспертиза качества Медицинской помощи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4313003" y="4931904"/>
            <a:ext cx="2608141" cy="432048"/>
          </a:xfrm>
          <a:prstGeom prst="roundRect">
            <a:avLst/>
          </a:prstGeom>
          <a:gradFill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Тематическая</a:t>
            </a: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6532502" y="5218329"/>
            <a:ext cx="2481095" cy="432048"/>
          </a:xfrm>
          <a:prstGeom prst="roundRect">
            <a:avLst/>
          </a:prstGeom>
          <a:gradFill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Целевая</a:t>
            </a:r>
          </a:p>
        </p:txBody>
      </p:sp>
    </p:spTree>
    <p:extLst>
      <p:ext uri="{BB962C8B-B14F-4D97-AF65-F5344CB8AC3E}">
        <p14:creationId xmlns:p14="http://schemas.microsoft.com/office/powerpoint/2010/main" val="275450478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3" name="Прямая соединительная линия 32"/>
          <p:cNvCxnSpPr/>
          <p:nvPr/>
        </p:nvCxnSpPr>
        <p:spPr>
          <a:xfrm>
            <a:off x="1260000" y="164637"/>
            <a:ext cx="7632000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4" name="Прямая соединительная линия 33"/>
          <p:cNvCxnSpPr/>
          <p:nvPr/>
        </p:nvCxnSpPr>
        <p:spPr>
          <a:xfrm>
            <a:off x="1263123" y="640127"/>
            <a:ext cx="7632000" cy="1587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47957" y="230777"/>
            <a:ext cx="9145016" cy="3447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80000"/>
              </a:lnSpc>
              <a:defRPr/>
            </a:pPr>
            <a:r>
              <a:rPr lang="ru-RU" sz="2000" b="1" cap="all" dirty="0">
                <a:solidFill>
                  <a:srgbClr val="4F81BD">
                    <a:lumMod val="75000"/>
                  </a:srgbClr>
                </a:solidFill>
                <a:cs typeface="Arial" pitchFamily="34" charset="0"/>
              </a:rPr>
              <a:t>Тематические экспертизы</a:t>
            </a:r>
          </a:p>
        </p:txBody>
      </p:sp>
      <p:graphicFrame>
        <p:nvGraphicFramePr>
          <p:cNvPr id="3" name="Схема 2">
            <a:extLst>
              <a:ext uri="{FF2B5EF4-FFF2-40B4-BE49-F238E27FC236}">
                <a16:creationId xmlns:a16="http://schemas.microsoft.com/office/drawing/2014/main" id="{9830563C-3D60-4D45-8F45-6BFF59925D2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530196635"/>
              </p:ext>
            </p:extLst>
          </p:nvPr>
        </p:nvGraphicFramePr>
        <p:xfrm>
          <a:off x="179512" y="829772"/>
          <a:ext cx="8856984" cy="591000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947444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Прямая соединительная линия 4"/>
          <p:cNvCxnSpPr/>
          <p:nvPr/>
        </p:nvCxnSpPr>
        <p:spPr>
          <a:xfrm>
            <a:off x="1241426" y="141288"/>
            <a:ext cx="7902575" cy="0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" name="Прямая соединительная линия 5"/>
          <p:cNvCxnSpPr/>
          <p:nvPr/>
        </p:nvCxnSpPr>
        <p:spPr>
          <a:xfrm>
            <a:off x="1238401" y="859956"/>
            <a:ext cx="7902575" cy="1587"/>
          </a:xfrm>
          <a:prstGeom prst="line">
            <a:avLst/>
          </a:prstGeom>
          <a:ln>
            <a:solidFill>
              <a:srgbClr val="0D7CC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771800" y="260648"/>
            <a:ext cx="6287142" cy="41402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algn="ctr">
              <a:lnSpc>
                <a:spcPts val="2500"/>
              </a:lnSpc>
              <a:defRPr sz="2000" b="1" cap="small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z="2400" dirty="0"/>
              <a:t>Врач эксперт,  осуществляющий ЭКМП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34" name="Плюс 33"/>
          <p:cNvSpPr/>
          <p:nvPr/>
        </p:nvSpPr>
        <p:spPr>
          <a:xfrm rot="5400000">
            <a:off x="2988836" y="1074739"/>
            <a:ext cx="559733" cy="561757"/>
          </a:xfrm>
          <a:prstGeom prst="mathPlus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0" y="1061201"/>
            <a:ext cx="2880320" cy="668236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rgbClr val="00729A"/>
                </a:solidFill>
                <a:ea typeface="Batang" pitchFamily="18" charset="-127"/>
                <a:cs typeface="Lucida Sans Unicode" pitchFamily="34" charset="0"/>
              </a:rPr>
              <a:t>высшее образование</a:t>
            </a:r>
          </a:p>
        </p:txBody>
      </p:sp>
      <p:sp>
        <p:nvSpPr>
          <p:cNvPr id="27" name="Скругленный прямоугольник 26"/>
          <p:cNvSpPr/>
          <p:nvPr/>
        </p:nvSpPr>
        <p:spPr>
          <a:xfrm>
            <a:off x="3566323" y="2636091"/>
            <a:ext cx="3949775" cy="94505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rgbClr val="00729A"/>
                </a:solidFill>
                <a:ea typeface="Batang" pitchFamily="18" charset="-127"/>
                <a:cs typeface="Lucida Sans Unicode" pitchFamily="34" charset="0"/>
              </a:rPr>
              <a:t>стаж работы по соответствующей  врачебной специальности не менее 10 лет</a:t>
            </a: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2483768" y="1639860"/>
            <a:ext cx="4320479" cy="87589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rgbClr val="00729A"/>
                </a:solidFill>
                <a:ea typeface="Batang" pitchFamily="18" charset="-127"/>
                <a:cs typeface="Lucida Sans Unicode" pitchFamily="34" charset="0"/>
              </a:rPr>
              <a:t>свидетельство об аккредитации специалиста или сертификат специалиста</a:t>
            </a: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4716015" y="3697475"/>
            <a:ext cx="4320479" cy="87589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F7C84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rgbClr val="00729A"/>
                </a:solidFill>
                <a:ea typeface="Batang" pitchFamily="18" charset="-127"/>
                <a:cs typeface="Lucida Sans Unicode" pitchFamily="34" charset="0"/>
              </a:rPr>
              <a:t>подготовка по вопросам экспертной деятельности в сфере ОМС</a:t>
            </a:r>
          </a:p>
        </p:txBody>
      </p:sp>
      <p:sp>
        <p:nvSpPr>
          <p:cNvPr id="2" name="AutoShape 2" descr="Картинки по запросу врач эксперт картинки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" name="AutoShape 2" descr="https://ria56.ru/wp-content/uploads/2019/05/photo_2019-05-20_12-37-57.jpg"/>
          <p:cNvSpPr>
            <a:spLocks noChangeAspect="1" noChangeArrowheads="1"/>
          </p:cNvSpPr>
          <p:nvPr/>
        </p:nvSpPr>
        <p:spPr bwMode="auto">
          <a:xfrm>
            <a:off x="307975" y="79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4" name="AutoShape 4" descr="Картинки по запросу врач эксперт картинки"/>
          <p:cNvSpPr>
            <a:spLocks noChangeAspect="1" noChangeArrowheads="1"/>
          </p:cNvSpPr>
          <p:nvPr/>
        </p:nvSpPr>
        <p:spPr bwMode="auto">
          <a:xfrm>
            <a:off x="460375" y="1603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131584" y="4698017"/>
            <a:ext cx="8861973" cy="44897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i="1" dirty="0"/>
              <a:t>Включенный в территориальный реестр экспертов качества медицинской помощи</a:t>
            </a:r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9978" y="2625411"/>
            <a:ext cx="2892440" cy="19271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Прямоугольник 20"/>
          <p:cNvSpPr/>
          <p:nvPr/>
        </p:nvSpPr>
        <p:spPr>
          <a:xfrm>
            <a:off x="124892" y="5355439"/>
            <a:ext cx="8861973" cy="105822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i="1" dirty="0">
                <a:solidFill>
                  <a:srgbClr val="0070C0"/>
                </a:solidFill>
              </a:rPr>
              <a:t>По состоянию на 01.12.2024 в территориальный реестр Московской </a:t>
            </a:r>
            <a:r>
              <a:rPr lang="ru-RU" sz="2000" b="1" i="1">
                <a:solidFill>
                  <a:srgbClr val="0070C0"/>
                </a:solidFill>
              </a:rPr>
              <a:t>области включено </a:t>
            </a:r>
            <a:r>
              <a:rPr lang="ru-RU" sz="2000" b="1" i="1" dirty="0">
                <a:solidFill>
                  <a:srgbClr val="0070C0"/>
                </a:solidFill>
              </a:rPr>
              <a:t>194 врача по </a:t>
            </a:r>
            <a:r>
              <a:rPr lang="ru-RU" sz="2000" b="1" i="1">
                <a:solidFill>
                  <a:srgbClr val="0070C0"/>
                </a:solidFill>
              </a:rPr>
              <a:t>41 специальности, </a:t>
            </a:r>
          </a:p>
          <a:p>
            <a:pPr algn="ctr"/>
            <a:r>
              <a:rPr lang="ru-RU" sz="2000" b="1" i="1">
                <a:solidFill>
                  <a:srgbClr val="0070C0"/>
                </a:solidFill>
              </a:rPr>
              <a:t>в </a:t>
            </a:r>
            <a:r>
              <a:rPr lang="ru-RU" sz="2000" b="1" i="1" dirty="0">
                <a:solidFill>
                  <a:srgbClr val="0070C0"/>
                </a:solidFill>
              </a:rPr>
              <a:t>том </a:t>
            </a:r>
            <a:r>
              <a:rPr lang="ru-RU" sz="2000" b="1" i="1">
                <a:solidFill>
                  <a:srgbClr val="0070C0"/>
                </a:solidFill>
              </a:rPr>
              <a:t>числе 15 </a:t>
            </a:r>
            <a:r>
              <a:rPr lang="ru-RU" sz="2000" b="1" i="1" dirty="0">
                <a:solidFill>
                  <a:srgbClr val="0070C0"/>
                </a:solidFill>
              </a:rPr>
              <a:t>ДМН</a:t>
            </a:r>
            <a:r>
              <a:rPr lang="ru-RU" sz="2000" b="1" i="1">
                <a:solidFill>
                  <a:srgbClr val="0070C0"/>
                </a:solidFill>
              </a:rPr>
              <a:t>, 58 </a:t>
            </a:r>
            <a:r>
              <a:rPr lang="ru-RU" sz="2000" b="1" i="1" dirty="0">
                <a:solidFill>
                  <a:srgbClr val="0070C0"/>
                </a:solidFill>
              </a:rPr>
              <a:t>КМН</a:t>
            </a:r>
          </a:p>
        </p:txBody>
      </p:sp>
    </p:spTree>
    <p:extLst>
      <p:ext uri="{BB962C8B-B14F-4D97-AF65-F5344CB8AC3E}">
        <p14:creationId xmlns:p14="http://schemas.microsoft.com/office/powerpoint/2010/main" val="372287331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14021</TotalTime>
  <Words>1884</Words>
  <Application>Microsoft Office PowerPoint</Application>
  <PresentationFormat>Экран (4:3)</PresentationFormat>
  <Paragraphs>202</Paragraphs>
  <Slides>16</Slides>
  <Notes>13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4" baseType="lpstr">
      <vt:lpstr>Arial</vt:lpstr>
      <vt:lpstr>Arial Black</vt:lpstr>
      <vt:lpstr>Batang</vt:lpstr>
      <vt:lpstr>Calibri</vt:lpstr>
      <vt:lpstr>Georgia</vt:lpstr>
      <vt:lpstr>Lucida Sans Unicode</vt:lpstr>
      <vt:lpstr>Times New Roman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Территориальный фонд обязательного медицинского страхования Московской области</dc:title>
  <dc:creator>Приходько Елена Николаевна</dc:creator>
  <cp:lastModifiedBy>Трушина Светлана Викторовна</cp:lastModifiedBy>
  <cp:revision>547</cp:revision>
  <cp:lastPrinted>2024-04-08T12:26:36Z</cp:lastPrinted>
  <dcterms:created xsi:type="dcterms:W3CDTF">2018-07-17T15:33:07Z</dcterms:created>
  <dcterms:modified xsi:type="dcterms:W3CDTF">2024-12-10T12:40:21Z</dcterms:modified>
</cp:coreProperties>
</file>